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7"/>
  </p:notesMasterIdLst>
  <p:sldIdLst>
    <p:sldId id="364" r:id="rId2"/>
    <p:sldId id="341"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4" r:id="rId22"/>
    <p:sldId id="412" r:id="rId23"/>
    <p:sldId id="395" r:id="rId24"/>
    <p:sldId id="396" r:id="rId25"/>
    <p:sldId id="393" r:id="rId26"/>
    <p:sldId id="397" r:id="rId27"/>
    <p:sldId id="398" r:id="rId28"/>
    <p:sldId id="399" r:id="rId29"/>
    <p:sldId id="413" r:id="rId30"/>
    <p:sldId id="400" r:id="rId31"/>
    <p:sldId id="416" r:id="rId32"/>
    <p:sldId id="401" r:id="rId33"/>
    <p:sldId id="414" r:id="rId34"/>
    <p:sldId id="415" r:id="rId35"/>
    <p:sldId id="40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34" autoAdjust="0"/>
    <p:restoredTop sz="94660"/>
  </p:normalViewPr>
  <p:slideViewPr>
    <p:cSldViewPr snapToGrid="0">
      <p:cViewPr varScale="1">
        <p:scale>
          <a:sx n="74" d="100"/>
          <a:sy n="74" d="100"/>
        </p:scale>
        <p:origin x="4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65339-DA39-4D2E-8D92-DB666EBE9B79}" type="datetimeFigureOut">
              <a:rPr lang="en-IN" smtClean="0"/>
              <a:t>16-06-2023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A12CAF-5D9C-47ED-A0DF-5179822E2579}" type="slidenum">
              <a:rPr lang="en-IN" smtClean="0"/>
              <a:t>‹#›</a:t>
            </a:fld>
            <a:endParaRPr lang="en-IN"/>
          </a:p>
        </p:txBody>
      </p:sp>
    </p:spTree>
    <p:extLst>
      <p:ext uri="{BB962C8B-B14F-4D97-AF65-F5344CB8AC3E}">
        <p14:creationId xmlns:p14="http://schemas.microsoft.com/office/powerpoint/2010/main" val="252185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AA12CAF-5D9C-47ED-A0DF-5179822E2579}" type="slidenum">
              <a:rPr lang="en-IN" smtClean="0"/>
              <a:t>1</a:t>
            </a:fld>
            <a:endParaRPr lang="en-IN"/>
          </a:p>
        </p:txBody>
      </p:sp>
    </p:spTree>
    <p:extLst>
      <p:ext uri="{BB962C8B-B14F-4D97-AF65-F5344CB8AC3E}">
        <p14:creationId xmlns:p14="http://schemas.microsoft.com/office/powerpoint/2010/main" val="8010616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F3AA8AC-5EB9-4914-B0BF-781337D6C38F}" type="datetime1">
              <a:rPr lang="en-IN" smtClean="0"/>
              <a:t>16-06-2023</a:t>
            </a:fld>
            <a:endParaRPr lang="en-IN"/>
          </a:p>
        </p:txBody>
      </p:sp>
      <p:sp>
        <p:nvSpPr>
          <p:cNvPr id="5" name="Footer Placeholder 4"/>
          <p:cNvSpPr>
            <a:spLocks noGrp="1"/>
          </p:cNvSpPr>
          <p:nvPr>
            <p:ph type="ftr" sz="quarter" idx="11"/>
          </p:nvPr>
        </p:nvSpPr>
        <p:spPr>
          <a:xfrm>
            <a:off x="2692397" y="5037663"/>
            <a:ext cx="5214635" cy="279400"/>
          </a:xfrm>
        </p:spPr>
        <p:txBody>
          <a:bodyPr/>
          <a:lstStyle/>
          <a:p>
            <a:r>
              <a:rPr lang="en-IN" smtClean="0"/>
              <a:t>ELECTRONIC MATERIALS AND DEVICES       DR.M.SARANYA NAIR </a:t>
            </a:r>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0CD31ECF-F1CA-485F-9ABF-18C19B2A0C7A}"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7653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6C2B04-F6C5-4741-B4B6-818F1F9271BA}" type="datetime1">
              <a:rPr lang="en-IN" smtClean="0"/>
              <a:t>16-06-2023</a:t>
            </a:fld>
            <a:endParaRPr lang="en-IN"/>
          </a:p>
        </p:txBody>
      </p:sp>
      <p:sp>
        <p:nvSpPr>
          <p:cNvPr id="6" name="Footer Placeholder 5"/>
          <p:cNvSpPr>
            <a:spLocks noGrp="1"/>
          </p:cNvSpPr>
          <p:nvPr>
            <p:ph type="ftr" sz="quarter" idx="11"/>
          </p:nvPr>
        </p:nvSpPr>
        <p:spPr/>
        <p:txBody>
          <a:bodyPr/>
          <a:lstStyle/>
          <a:p>
            <a:r>
              <a:rPr lang="en-IN" smtClean="0"/>
              <a:t>ELECTRONIC MATERIALS AND DEVICES       DR.M.SARANYA NAIR </a:t>
            </a:r>
            <a:endParaRPr lang="en-IN"/>
          </a:p>
        </p:txBody>
      </p:sp>
      <p:sp>
        <p:nvSpPr>
          <p:cNvPr id="7" name="Slide Number Placeholder 6"/>
          <p:cNvSpPr>
            <a:spLocks noGrp="1"/>
          </p:cNvSpPr>
          <p:nvPr>
            <p:ph type="sldNum" sz="quarter" idx="12"/>
          </p:nvPr>
        </p:nvSpPr>
        <p:spPr/>
        <p:txBody>
          <a:bodyPr/>
          <a:lstStyle/>
          <a:p>
            <a:fld id="{0CD31ECF-F1CA-485F-9ABF-18C19B2A0C7A}" type="slidenum">
              <a:rPr lang="en-IN" smtClean="0"/>
              <a:t>‹#›</a:t>
            </a:fld>
            <a:endParaRPr lang="en-IN"/>
          </a:p>
        </p:txBody>
      </p:sp>
    </p:spTree>
    <p:extLst>
      <p:ext uri="{BB962C8B-B14F-4D97-AF65-F5344CB8AC3E}">
        <p14:creationId xmlns:p14="http://schemas.microsoft.com/office/powerpoint/2010/main" val="2972030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2812F3-3ED3-4494-9F92-2CCB7DBA1ED2}" type="datetime1">
              <a:rPr lang="en-IN" smtClean="0"/>
              <a:t>16-06-2023</a:t>
            </a:fld>
            <a:endParaRPr lang="en-IN"/>
          </a:p>
        </p:txBody>
      </p:sp>
      <p:sp>
        <p:nvSpPr>
          <p:cNvPr id="5" name="Footer Placeholder 4"/>
          <p:cNvSpPr>
            <a:spLocks noGrp="1"/>
          </p:cNvSpPr>
          <p:nvPr>
            <p:ph type="ftr" sz="quarter" idx="11"/>
          </p:nvPr>
        </p:nvSpPr>
        <p:spPr/>
        <p:txBody>
          <a:bodyPr/>
          <a:lstStyle/>
          <a:p>
            <a:r>
              <a:rPr lang="en-IN" smtClean="0"/>
              <a:t>ELECTRONIC MATERIALS AND DEVICES       DR.M.SARANYA NAIR </a:t>
            </a:r>
            <a:endParaRPr lang="en-IN"/>
          </a:p>
        </p:txBody>
      </p:sp>
      <p:sp>
        <p:nvSpPr>
          <p:cNvPr id="6" name="Slide Number Placeholder 5"/>
          <p:cNvSpPr>
            <a:spLocks noGrp="1"/>
          </p:cNvSpPr>
          <p:nvPr>
            <p:ph type="sldNum" sz="quarter" idx="12"/>
          </p:nvPr>
        </p:nvSpPr>
        <p:spPr/>
        <p:txBody>
          <a:bodyPr/>
          <a:lstStyle/>
          <a:p>
            <a:fld id="{0CD31ECF-F1CA-485F-9ABF-18C19B2A0C7A}"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1139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C884DCB-7EF8-48C9-BA30-EAA3494D6915}" type="datetime1">
              <a:rPr lang="en-IN" smtClean="0"/>
              <a:t>16-06-2023</a:t>
            </a:fld>
            <a:endParaRPr lang="en-IN"/>
          </a:p>
        </p:txBody>
      </p:sp>
      <p:sp>
        <p:nvSpPr>
          <p:cNvPr id="5" name="Footer Placeholder 4"/>
          <p:cNvSpPr>
            <a:spLocks noGrp="1"/>
          </p:cNvSpPr>
          <p:nvPr>
            <p:ph type="ftr" sz="quarter" idx="11"/>
          </p:nvPr>
        </p:nvSpPr>
        <p:spPr/>
        <p:txBody>
          <a:bodyPr/>
          <a:lstStyle/>
          <a:p>
            <a:r>
              <a:rPr lang="en-IN" smtClean="0"/>
              <a:t>ELECTRONIC MATERIALS AND DEVICES       DR.M.SARANYA NAIR </a:t>
            </a:r>
            <a:endParaRPr lang="en-IN"/>
          </a:p>
        </p:txBody>
      </p:sp>
      <p:sp>
        <p:nvSpPr>
          <p:cNvPr id="6" name="Slide Number Placeholder 5"/>
          <p:cNvSpPr>
            <a:spLocks noGrp="1"/>
          </p:cNvSpPr>
          <p:nvPr>
            <p:ph type="sldNum" sz="quarter" idx="12"/>
          </p:nvPr>
        </p:nvSpPr>
        <p:spPr/>
        <p:txBody>
          <a:bodyPr/>
          <a:lstStyle/>
          <a:p>
            <a:fld id="{0CD31ECF-F1CA-485F-9ABF-18C19B2A0C7A}"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9212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02208A-D4A7-47C6-B43D-C8C52712E9F0}" type="datetime1">
              <a:rPr lang="en-IN" smtClean="0"/>
              <a:t>16-06-2023</a:t>
            </a:fld>
            <a:endParaRPr lang="en-IN"/>
          </a:p>
        </p:txBody>
      </p:sp>
      <p:sp>
        <p:nvSpPr>
          <p:cNvPr id="5" name="Footer Placeholder 4"/>
          <p:cNvSpPr>
            <a:spLocks noGrp="1"/>
          </p:cNvSpPr>
          <p:nvPr>
            <p:ph type="ftr" sz="quarter" idx="11"/>
          </p:nvPr>
        </p:nvSpPr>
        <p:spPr/>
        <p:txBody>
          <a:bodyPr/>
          <a:lstStyle/>
          <a:p>
            <a:r>
              <a:rPr lang="en-IN" smtClean="0"/>
              <a:t>ELECTRONIC MATERIALS AND DEVICES       DR.M.SARANYA NAIR </a:t>
            </a:r>
            <a:endParaRPr lang="en-IN"/>
          </a:p>
        </p:txBody>
      </p:sp>
      <p:sp>
        <p:nvSpPr>
          <p:cNvPr id="6" name="Slide Number Placeholder 5"/>
          <p:cNvSpPr>
            <a:spLocks noGrp="1"/>
          </p:cNvSpPr>
          <p:nvPr>
            <p:ph type="sldNum" sz="quarter" idx="12"/>
          </p:nvPr>
        </p:nvSpPr>
        <p:spPr/>
        <p:txBody>
          <a:bodyPr/>
          <a:lstStyle/>
          <a:p>
            <a:fld id="{0CD31ECF-F1CA-485F-9ABF-18C19B2A0C7A}" type="slidenum">
              <a:rPr lang="en-IN" smtClean="0"/>
              <a:t>‹#›</a:t>
            </a:fld>
            <a:endParaRPr lang="en-IN"/>
          </a:p>
        </p:txBody>
      </p:sp>
    </p:spTree>
    <p:extLst>
      <p:ext uri="{BB962C8B-B14F-4D97-AF65-F5344CB8AC3E}">
        <p14:creationId xmlns:p14="http://schemas.microsoft.com/office/powerpoint/2010/main" val="796339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C6C7E0-29AA-4679-B59E-E651258EA4FE}" type="datetime1">
              <a:rPr lang="en-IN" smtClean="0"/>
              <a:t>16-06-2023</a:t>
            </a:fld>
            <a:endParaRPr lang="en-IN"/>
          </a:p>
        </p:txBody>
      </p:sp>
      <p:sp>
        <p:nvSpPr>
          <p:cNvPr id="5" name="Footer Placeholder 4"/>
          <p:cNvSpPr>
            <a:spLocks noGrp="1"/>
          </p:cNvSpPr>
          <p:nvPr>
            <p:ph type="ftr" sz="quarter" idx="11"/>
          </p:nvPr>
        </p:nvSpPr>
        <p:spPr/>
        <p:txBody>
          <a:bodyPr/>
          <a:lstStyle/>
          <a:p>
            <a:r>
              <a:rPr lang="en-IN" smtClean="0"/>
              <a:t>ELECTRONIC MATERIALS AND DEVICES       DR.M.SARANYA NAIR </a:t>
            </a:r>
            <a:endParaRPr lang="en-IN"/>
          </a:p>
        </p:txBody>
      </p:sp>
      <p:sp>
        <p:nvSpPr>
          <p:cNvPr id="6" name="Slide Number Placeholder 5"/>
          <p:cNvSpPr>
            <a:spLocks noGrp="1"/>
          </p:cNvSpPr>
          <p:nvPr>
            <p:ph type="sldNum" sz="quarter" idx="12"/>
          </p:nvPr>
        </p:nvSpPr>
        <p:spPr/>
        <p:txBody>
          <a:bodyPr/>
          <a:lstStyle/>
          <a:p>
            <a:fld id="{0CD31ECF-F1CA-485F-9ABF-18C19B2A0C7A}"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39472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6F2015-6EA3-434B-9213-72F9D1B599BF}" type="datetime1">
              <a:rPr lang="en-IN" smtClean="0"/>
              <a:t>16-06-2023</a:t>
            </a:fld>
            <a:endParaRPr lang="en-IN"/>
          </a:p>
        </p:txBody>
      </p:sp>
      <p:sp>
        <p:nvSpPr>
          <p:cNvPr id="5" name="Footer Placeholder 4"/>
          <p:cNvSpPr>
            <a:spLocks noGrp="1"/>
          </p:cNvSpPr>
          <p:nvPr>
            <p:ph type="ftr" sz="quarter" idx="11"/>
          </p:nvPr>
        </p:nvSpPr>
        <p:spPr/>
        <p:txBody>
          <a:bodyPr/>
          <a:lstStyle/>
          <a:p>
            <a:r>
              <a:rPr lang="en-IN" smtClean="0"/>
              <a:t>ELECTRONIC MATERIALS AND DEVICES       DR.M.SARANYA NAIR </a:t>
            </a:r>
            <a:endParaRPr lang="en-IN"/>
          </a:p>
        </p:txBody>
      </p:sp>
      <p:sp>
        <p:nvSpPr>
          <p:cNvPr id="6" name="Slide Number Placeholder 5"/>
          <p:cNvSpPr>
            <a:spLocks noGrp="1"/>
          </p:cNvSpPr>
          <p:nvPr>
            <p:ph type="sldNum" sz="quarter" idx="12"/>
          </p:nvPr>
        </p:nvSpPr>
        <p:spPr/>
        <p:txBody>
          <a:bodyPr/>
          <a:lstStyle/>
          <a:p>
            <a:fld id="{0CD31ECF-F1CA-485F-9ABF-18C19B2A0C7A}"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5345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6D87135-C1E9-4755-8F5E-916BAAE07393}" type="datetime1">
              <a:rPr lang="en-IN" smtClean="0"/>
              <a:t>16-06-2023</a:t>
            </a:fld>
            <a:endParaRPr lang="en-IN"/>
          </a:p>
        </p:txBody>
      </p:sp>
      <p:sp>
        <p:nvSpPr>
          <p:cNvPr id="5" name="Footer Placeholder 4"/>
          <p:cNvSpPr>
            <a:spLocks noGrp="1"/>
          </p:cNvSpPr>
          <p:nvPr>
            <p:ph type="ftr" sz="quarter" idx="11"/>
          </p:nvPr>
        </p:nvSpPr>
        <p:spPr/>
        <p:txBody>
          <a:bodyPr/>
          <a:lstStyle/>
          <a:p>
            <a:r>
              <a:rPr lang="en-IN" smtClean="0"/>
              <a:t>ELECTRONIC MATERIALS AND DEVICES       DR.M.SARANYA NAIR </a:t>
            </a:r>
            <a:endParaRPr lang="en-IN"/>
          </a:p>
        </p:txBody>
      </p:sp>
      <p:sp>
        <p:nvSpPr>
          <p:cNvPr id="6" name="Slide Number Placeholder 5"/>
          <p:cNvSpPr>
            <a:spLocks noGrp="1"/>
          </p:cNvSpPr>
          <p:nvPr>
            <p:ph type="sldNum" sz="quarter" idx="12"/>
          </p:nvPr>
        </p:nvSpPr>
        <p:spPr/>
        <p:txBody>
          <a:bodyPr/>
          <a:lstStyle/>
          <a:p>
            <a:fld id="{0CD31ECF-F1CA-485F-9ABF-18C19B2A0C7A}"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3049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9807B2-4986-4CF2-90AC-C33105C4BBBC}" type="datetime1">
              <a:rPr lang="en-IN" smtClean="0"/>
              <a:t>16-06-2023</a:t>
            </a:fld>
            <a:endParaRPr lang="en-IN"/>
          </a:p>
        </p:txBody>
      </p:sp>
      <p:sp>
        <p:nvSpPr>
          <p:cNvPr id="5" name="Footer Placeholder 4"/>
          <p:cNvSpPr>
            <a:spLocks noGrp="1"/>
          </p:cNvSpPr>
          <p:nvPr>
            <p:ph type="ftr" sz="quarter" idx="11"/>
          </p:nvPr>
        </p:nvSpPr>
        <p:spPr/>
        <p:txBody>
          <a:bodyPr/>
          <a:lstStyle/>
          <a:p>
            <a:r>
              <a:rPr lang="en-IN" smtClean="0"/>
              <a:t>ELECTRONIC MATERIALS AND DEVICES       DR.M.SARANYA NAIR </a:t>
            </a:r>
            <a:endParaRPr lang="en-IN"/>
          </a:p>
        </p:txBody>
      </p:sp>
      <p:sp>
        <p:nvSpPr>
          <p:cNvPr id="6" name="Slide Number Placeholder 5"/>
          <p:cNvSpPr>
            <a:spLocks noGrp="1"/>
          </p:cNvSpPr>
          <p:nvPr>
            <p:ph type="sldNum" sz="quarter" idx="12"/>
          </p:nvPr>
        </p:nvSpPr>
        <p:spPr/>
        <p:txBody>
          <a:bodyPr/>
          <a:lstStyle/>
          <a:p>
            <a:fld id="{0CD31ECF-F1CA-485F-9ABF-18C19B2A0C7A}"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5600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FAC406-4AC9-4EA5-904C-A766C60857A5}" type="datetime1">
              <a:rPr lang="en-IN" smtClean="0"/>
              <a:t>16-06-2023</a:t>
            </a:fld>
            <a:endParaRPr lang="en-IN"/>
          </a:p>
        </p:txBody>
      </p:sp>
      <p:sp>
        <p:nvSpPr>
          <p:cNvPr id="5" name="Footer Placeholder 4"/>
          <p:cNvSpPr>
            <a:spLocks noGrp="1"/>
          </p:cNvSpPr>
          <p:nvPr>
            <p:ph type="ftr" sz="quarter" idx="11"/>
          </p:nvPr>
        </p:nvSpPr>
        <p:spPr/>
        <p:txBody>
          <a:bodyPr/>
          <a:lstStyle/>
          <a:p>
            <a:r>
              <a:rPr lang="en-IN" smtClean="0"/>
              <a:t>ELECTRONIC MATERIALS AND DEVICES       DR.M.SARANYA NAIR </a:t>
            </a:r>
            <a:endParaRPr lang="en-IN"/>
          </a:p>
        </p:txBody>
      </p:sp>
      <p:sp>
        <p:nvSpPr>
          <p:cNvPr id="6" name="Slide Number Placeholder 5"/>
          <p:cNvSpPr>
            <a:spLocks noGrp="1"/>
          </p:cNvSpPr>
          <p:nvPr>
            <p:ph type="sldNum" sz="quarter" idx="12"/>
          </p:nvPr>
        </p:nvSpPr>
        <p:spPr/>
        <p:txBody>
          <a:bodyPr/>
          <a:lstStyle/>
          <a:p>
            <a:fld id="{0CD31ECF-F1CA-485F-9ABF-18C19B2A0C7A}" type="slidenum">
              <a:rPr lang="en-IN" smtClean="0"/>
              <a:t>‹#›</a:t>
            </a:fld>
            <a:endParaRPr lang="en-IN"/>
          </a:p>
        </p:txBody>
      </p:sp>
    </p:spTree>
    <p:extLst>
      <p:ext uri="{BB962C8B-B14F-4D97-AF65-F5344CB8AC3E}">
        <p14:creationId xmlns:p14="http://schemas.microsoft.com/office/powerpoint/2010/main" val="1962847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C152BA-D575-46EC-B53A-385B688ED50C}" type="datetime1">
              <a:rPr lang="en-IN" smtClean="0"/>
              <a:t>16-06-2023</a:t>
            </a:fld>
            <a:endParaRPr lang="en-IN"/>
          </a:p>
        </p:txBody>
      </p:sp>
      <p:sp>
        <p:nvSpPr>
          <p:cNvPr id="5" name="Footer Placeholder 4"/>
          <p:cNvSpPr>
            <a:spLocks noGrp="1"/>
          </p:cNvSpPr>
          <p:nvPr>
            <p:ph type="ftr" sz="quarter" idx="11"/>
          </p:nvPr>
        </p:nvSpPr>
        <p:spPr/>
        <p:txBody>
          <a:bodyPr/>
          <a:lstStyle/>
          <a:p>
            <a:r>
              <a:rPr lang="en-IN" smtClean="0"/>
              <a:t>ELECTRONIC MATERIALS AND DEVICES       DR.M.SARANYA NAIR </a:t>
            </a:r>
            <a:endParaRPr lang="en-IN"/>
          </a:p>
        </p:txBody>
      </p:sp>
      <p:sp>
        <p:nvSpPr>
          <p:cNvPr id="6" name="Slide Number Placeholder 5"/>
          <p:cNvSpPr>
            <a:spLocks noGrp="1"/>
          </p:cNvSpPr>
          <p:nvPr>
            <p:ph type="sldNum" sz="quarter" idx="12"/>
          </p:nvPr>
        </p:nvSpPr>
        <p:spPr/>
        <p:txBody>
          <a:bodyPr/>
          <a:lstStyle/>
          <a:p>
            <a:fld id="{0CD31ECF-F1CA-485F-9ABF-18C19B2A0C7A}"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2778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CF3A2AC-BD0B-4B59-BD39-2573C17911F8}" type="datetime1">
              <a:rPr lang="en-IN" smtClean="0"/>
              <a:t>16-06-2023</a:t>
            </a:fld>
            <a:endParaRPr lang="en-IN"/>
          </a:p>
        </p:txBody>
      </p:sp>
      <p:sp>
        <p:nvSpPr>
          <p:cNvPr id="6" name="Footer Placeholder 5"/>
          <p:cNvSpPr>
            <a:spLocks noGrp="1"/>
          </p:cNvSpPr>
          <p:nvPr>
            <p:ph type="ftr" sz="quarter" idx="11"/>
          </p:nvPr>
        </p:nvSpPr>
        <p:spPr/>
        <p:txBody>
          <a:bodyPr/>
          <a:lstStyle/>
          <a:p>
            <a:r>
              <a:rPr lang="en-IN" smtClean="0"/>
              <a:t>ELECTRONIC MATERIALS AND DEVICES       DR.M.SARANYA NAIR </a:t>
            </a:r>
            <a:endParaRPr lang="en-IN"/>
          </a:p>
        </p:txBody>
      </p:sp>
      <p:sp>
        <p:nvSpPr>
          <p:cNvPr id="7" name="Slide Number Placeholder 6"/>
          <p:cNvSpPr>
            <a:spLocks noGrp="1"/>
          </p:cNvSpPr>
          <p:nvPr>
            <p:ph type="sldNum" sz="quarter" idx="12"/>
          </p:nvPr>
        </p:nvSpPr>
        <p:spPr/>
        <p:txBody>
          <a:bodyPr/>
          <a:lstStyle/>
          <a:p>
            <a:fld id="{0CD31ECF-F1CA-485F-9ABF-18C19B2A0C7A}" type="slidenum">
              <a:rPr lang="en-IN" smtClean="0"/>
              <a:t>‹#›</a:t>
            </a:fld>
            <a:endParaRPr lang="en-IN"/>
          </a:p>
        </p:txBody>
      </p:sp>
    </p:spTree>
    <p:extLst>
      <p:ext uri="{BB962C8B-B14F-4D97-AF65-F5344CB8AC3E}">
        <p14:creationId xmlns:p14="http://schemas.microsoft.com/office/powerpoint/2010/main" val="746846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92DF8C3-DB22-4EF1-B9B0-E4322B61C3D4}" type="datetime1">
              <a:rPr lang="en-IN" smtClean="0"/>
              <a:t>16-06-2023</a:t>
            </a:fld>
            <a:endParaRPr lang="en-IN"/>
          </a:p>
        </p:txBody>
      </p:sp>
      <p:sp>
        <p:nvSpPr>
          <p:cNvPr id="8" name="Footer Placeholder 7"/>
          <p:cNvSpPr>
            <a:spLocks noGrp="1"/>
          </p:cNvSpPr>
          <p:nvPr>
            <p:ph type="ftr" sz="quarter" idx="11"/>
          </p:nvPr>
        </p:nvSpPr>
        <p:spPr/>
        <p:txBody>
          <a:bodyPr/>
          <a:lstStyle/>
          <a:p>
            <a:r>
              <a:rPr lang="en-IN" smtClean="0"/>
              <a:t>ELECTRONIC MATERIALS AND DEVICES       DR.M.SARANYA NAIR </a:t>
            </a:r>
            <a:endParaRPr lang="en-IN"/>
          </a:p>
        </p:txBody>
      </p:sp>
      <p:sp>
        <p:nvSpPr>
          <p:cNvPr id="9" name="Slide Number Placeholder 8"/>
          <p:cNvSpPr>
            <a:spLocks noGrp="1"/>
          </p:cNvSpPr>
          <p:nvPr>
            <p:ph type="sldNum" sz="quarter" idx="12"/>
          </p:nvPr>
        </p:nvSpPr>
        <p:spPr/>
        <p:txBody>
          <a:bodyPr/>
          <a:lstStyle/>
          <a:p>
            <a:fld id="{0CD31ECF-F1CA-485F-9ABF-18C19B2A0C7A}"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26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A5B90C7-8947-4F78-9D2C-81DF1969C333}" type="datetime1">
              <a:rPr lang="en-IN" smtClean="0"/>
              <a:t>16-06-2023</a:t>
            </a:fld>
            <a:endParaRPr lang="en-IN"/>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Slide Number Placeholder 4"/>
          <p:cNvSpPr>
            <a:spLocks noGrp="1"/>
          </p:cNvSpPr>
          <p:nvPr>
            <p:ph type="sldNum" sz="quarter" idx="12"/>
          </p:nvPr>
        </p:nvSpPr>
        <p:spPr/>
        <p:txBody>
          <a:bodyPr/>
          <a:lstStyle/>
          <a:p>
            <a:fld id="{0CD31ECF-F1CA-485F-9ABF-18C19B2A0C7A}"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4270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7CB36C-F5EC-459D-A278-C25107D20D69}" type="datetime1">
              <a:rPr lang="en-IN" smtClean="0"/>
              <a:t>16-06-2023</a:t>
            </a:fld>
            <a:endParaRPr lang="en-IN"/>
          </a:p>
        </p:txBody>
      </p:sp>
      <p:sp>
        <p:nvSpPr>
          <p:cNvPr id="3" name="Footer Placeholder 2"/>
          <p:cNvSpPr>
            <a:spLocks noGrp="1"/>
          </p:cNvSpPr>
          <p:nvPr>
            <p:ph type="ftr" sz="quarter" idx="11"/>
          </p:nvPr>
        </p:nvSpPr>
        <p:spPr/>
        <p:txBody>
          <a:bodyPr/>
          <a:lstStyle/>
          <a:p>
            <a:r>
              <a:rPr lang="en-IN" smtClean="0"/>
              <a:t>ELECTRONIC MATERIALS AND DEVICES       DR.M.SARANYA NAIR </a:t>
            </a:r>
            <a:endParaRPr lang="en-IN"/>
          </a:p>
        </p:txBody>
      </p:sp>
      <p:sp>
        <p:nvSpPr>
          <p:cNvPr id="4" name="Slide Number Placeholder 3"/>
          <p:cNvSpPr>
            <a:spLocks noGrp="1"/>
          </p:cNvSpPr>
          <p:nvPr>
            <p:ph type="sldNum" sz="quarter" idx="12"/>
          </p:nvPr>
        </p:nvSpPr>
        <p:spPr/>
        <p:txBody>
          <a:bodyPr/>
          <a:lstStyle/>
          <a:p>
            <a:fld id="{0CD31ECF-F1CA-485F-9ABF-18C19B2A0C7A}" type="slidenum">
              <a:rPr lang="en-IN" smtClean="0"/>
              <a:t>‹#›</a:t>
            </a:fld>
            <a:endParaRPr lang="en-IN"/>
          </a:p>
        </p:txBody>
      </p:sp>
    </p:spTree>
    <p:extLst>
      <p:ext uri="{BB962C8B-B14F-4D97-AF65-F5344CB8AC3E}">
        <p14:creationId xmlns:p14="http://schemas.microsoft.com/office/powerpoint/2010/main" val="2224215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6F4F23-E894-46F9-AA45-89B273729DCB}" type="datetime1">
              <a:rPr lang="en-IN" smtClean="0"/>
              <a:t>16-06-2023</a:t>
            </a:fld>
            <a:endParaRPr lang="en-IN"/>
          </a:p>
        </p:txBody>
      </p:sp>
      <p:sp>
        <p:nvSpPr>
          <p:cNvPr id="6" name="Footer Placeholder 5"/>
          <p:cNvSpPr>
            <a:spLocks noGrp="1"/>
          </p:cNvSpPr>
          <p:nvPr>
            <p:ph type="ftr" sz="quarter" idx="11"/>
          </p:nvPr>
        </p:nvSpPr>
        <p:spPr/>
        <p:txBody>
          <a:bodyPr/>
          <a:lstStyle/>
          <a:p>
            <a:r>
              <a:rPr lang="en-IN" smtClean="0"/>
              <a:t>ELECTRONIC MATERIALS AND DEVICES       DR.M.SARANYA NAIR </a:t>
            </a:r>
            <a:endParaRPr lang="en-IN"/>
          </a:p>
        </p:txBody>
      </p:sp>
      <p:sp>
        <p:nvSpPr>
          <p:cNvPr id="7" name="Slide Number Placeholder 6"/>
          <p:cNvSpPr>
            <a:spLocks noGrp="1"/>
          </p:cNvSpPr>
          <p:nvPr>
            <p:ph type="sldNum" sz="quarter" idx="12"/>
          </p:nvPr>
        </p:nvSpPr>
        <p:spPr/>
        <p:txBody>
          <a:bodyPr/>
          <a:lstStyle/>
          <a:p>
            <a:fld id="{0CD31ECF-F1CA-485F-9ABF-18C19B2A0C7A}"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2729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42D234-0D1D-4604-828B-BE5DBF80E658}" type="datetime1">
              <a:rPr lang="en-IN" smtClean="0"/>
              <a:t>16-06-2023</a:t>
            </a:fld>
            <a:endParaRPr lang="en-IN"/>
          </a:p>
        </p:txBody>
      </p:sp>
      <p:sp>
        <p:nvSpPr>
          <p:cNvPr id="6" name="Footer Placeholder 5"/>
          <p:cNvSpPr>
            <a:spLocks noGrp="1"/>
          </p:cNvSpPr>
          <p:nvPr>
            <p:ph type="ftr" sz="quarter" idx="11"/>
          </p:nvPr>
        </p:nvSpPr>
        <p:spPr/>
        <p:txBody>
          <a:bodyPr/>
          <a:lstStyle/>
          <a:p>
            <a:r>
              <a:rPr lang="en-IN" smtClean="0"/>
              <a:t>ELECTRONIC MATERIALS AND DEVICES       DR.M.SARANYA NAIR </a:t>
            </a:r>
            <a:endParaRPr lang="en-IN"/>
          </a:p>
        </p:txBody>
      </p:sp>
      <p:sp>
        <p:nvSpPr>
          <p:cNvPr id="7" name="Slide Number Placeholder 6"/>
          <p:cNvSpPr>
            <a:spLocks noGrp="1"/>
          </p:cNvSpPr>
          <p:nvPr>
            <p:ph type="sldNum" sz="quarter" idx="12"/>
          </p:nvPr>
        </p:nvSpPr>
        <p:spPr/>
        <p:txBody>
          <a:bodyPr/>
          <a:lstStyle/>
          <a:p>
            <a:fld id="{0CD31ECF-F1CA-485F-9ABF-18C19B2A0C7A}" type="slidenum">
              <a:rPr lang="en-IN" smtClean="0"/>
              <a:t>‹#›</a:t>
            </a:fld>
            <a:endParaRPr lang="en-IN"/>
          </a:p>
        </p:txBody>
      </p:sp>
    </p:spTree>
    <p:extLst>
      <p:ext uri="{BB962C8B-B14F-4D97-AF65-F5344CB8AC3E}">
        <p14:creationId xmlns:p14="http://schemas.microsoft.com/office/powerpoint/2010/main" val="2767747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A348896-C19E-414F-A799-0C982A3B84F4}" type="datetime1">
              <a:rPr lang="en-IN" smtClean="0"/>
              <a:t>16-06-2023</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IN" smtClean="0"/>
              <a:t>ELECTRONIC MATERIALS AND DEVICES       DR.M.SARANYA NAIR </a:t>
            </a:r>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CD31ECF-F1CA-485F-9ABF-18C19B2A0C7A}" type="slidenum">
              <a:rPr lang="en-IN" smtClean="0"/>
              <a:t>‹#›</a:t>
            </a:fld>
            <a:endParaRPr lang="en-IN"/>
          </a:p>
        </p:txBody>
      </p:sp>
    </p:spTree>
    <p:extLst>
      <p:ext uri="{BB962C8B-B14F-4D97-AF65-F5344CB8AC3E}">
        <p14:creationId xmlns:p14="http://schemas.microsoft.com/office/powerpoint/2010/main" val="11272662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sldNum="0" hd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saranyanair.m@vit.ac.in" TargetMode="External"/><Relationship Id="rId3" Type="http://schemas.openxmlformats.org/officeDocument/2006/relationships/notesSlide" Target="../notesSlides/notesSlide1.xml"/><Relationship Id="rId7" Type="http://schemas.openxmlformats.org/officeDocument/2006/relationships/image" Target="../media/image9.jpe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oleObject" Target="../embeddings/oleObject1.bin"/><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 Id="rId9" Type="http://schemas.openxmlformats.org/officeDocument/2006/relationships/image" Target="../media/image31.emf"/></Relationships>
</file>

<file path=ppt/slides/_rels/slide11.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image" Target="../media/image32.emf"/><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1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emf"/><Relationship Id="rId7" Type="http://schemas.openxmlformats.org/officeDocument/2006/relationships/image" Target="../media/image43.emf"/><Relationship Id="rId2" Type="http://schemas.openxmlformats.org/officeDocument/2006/relationships/image" Target="../media/image39.emf"/><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42.emf"/><Relationship Id="rId4" Type="http://schemas.openxmlformats.org/officeDocument/2006/relationships/image" Target="../media/image41.emf"/></Relationships>
</file>

<file path=ppt/slides/_rels/slide1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emf"/></Relationships>
</file>

<file path=ppt/slides/_rels/slide1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1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image" Target="../media/image58.emf"/><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65.emf"/></Relationships>
</file>

<file path=ppt/slides/_rels/slide21.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10" Type="http://schemas.openxmlformats.org/officeDocument/2006/relationships/image" Target="../media/image74.emf"/><Relationship Id="rId4" Type="http://schemas.openxmlformats.org/officeDocument/2006/relationships/image" Target="../media/image68.emf"/><Relationship Id="rId9" Type="http://schemas.openxmlformats.org/officeDocument/2006/relationships/image" Target="../media/image73.emf"/></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slideLayout" Target="../slideLayouts/slideLayout2.xml"/><Relationship Id="rId5" Type="http://schemas.openxmlformats.org/officeDocument/2006/relationships/image" Target="../media/image80.emf"/><Relationship Id="rId4" Type="http://schemas.openxmlformats.org/officeDocument/2006/relationships/image" Target="../media/image79.emf"/></Relationships>
</file>

<file path=ppt/slides/_rels/slide24.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xml"/><Relationship Id="rId4" Type="http://schemas.openxmlformats.org/officeDocument/2006/relationships/image" Target="../media/image86.emf"/></Relationships>
</file>

<file path=ppt/slides/_rels/slide28.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29.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image" Target="../media/image91.emf"/><Relationship Id="rId7" Type="http://schemas.openxmlformats.org/officeDocument/2006/relationships/image" Target="../media/image50.emf"/><Relationship Id="rId2" Type="http://schemas.openxmlformats.org/officeDocument/2006/relationships/image" Target="../media/image90.emf"/><Relationship Id="rId1" Type="http://schemas.openxmlformats.org/officeDocument/2006/relationships/slideLayout" Target="../slideLayouts/slideLayout2.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 Id="rId9" Type="http://schemas.openxmlformats.org/officeDocument/2006/relationships/image" Target="../media/image18.emf"/></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6" y="-241005"/>
            <a:ext cx="6815669" cy="1515533"/>
          </a:xfrm>
        </p:spPr>
        <p:txBody>
          <a:bodyPr/>
          <a:lstStyle/>
          <a:p>
            <a:r>
              <a:rPr lang="en-IN" sz="3600" b="1" dirty="0"/>
              <a:t>ELECTRONIC MATERIALS AND DEVICES</a:t>
            </a:r>
          </a:p>
        </p:txBody>
      </p:sp>
      <p:sp>
        <p:nvSpPr>
          <p:cNvPr id="3" name="Subtitle 2"/>
          <p:cNvSpPr>
            <a:spLocks noGrp="1"/>
          </p:cNvSpPr>
          <p:nvPr>
            <p:ph type="subTitle" idx="1"/>
          </p:nvPr>
        </p:nvSpPr>
        <p:spPr>
          <a:xfrm>
            <a:off x="2331077" y="1584099"/>
            <a:ext cx="7534140" cy="3721997"/>
          </a:xfrm>
        </p:spPr>
        <p:txBody>
          <a:bodyPr>
            <a:normAutofit/>
          </a:bodyPr>
          <a:lstStyle/>
          <a:p>
            <a:r>
              <a:rPr lang="en-IN" dirty="0" smtClean="0"/>
              <a:t> </a:t>
            </a:r>
            <a:endParaRPr lang="en-IN" dirty="0"/>
          </a:p>
        </p:txBody>
      </p:sp>
      <p:pic>
        <p:nvPicPr>
          <p:cNvPr id="1026" name="Picture 2" descr="EBOOK Semiconductor Physics and Devices: Basic Principles 4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5339" y="2070546"/>
            <a:ext cx="2086243" cy="25743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nvPr>
        </p:nvGraphicFramePr>
        <p:xfrm>
          <a:off x="9606678" y="231328"/>
          <a:ext cx="2282825" cy="914400"/>
        </p:xfrm>
        <a:graphic>
          <a:graphicData uri="http://schemas.openxmlformats.org/drawingml/2006/table">
            <a:tbl>
              <a:tblPr firstRow="1" firstCol="1" bandRow="1">
                <a:tableStyleId>{5940675A-B579-460E-94D1-54222C63F5DA}</a:tableStyleId>
              </a:tblPr>
              <a:tblGrid>
                <a:gridCol w="482684"/>
                <a:gridCol w="432034"/>
                <a:gridCol w="432034"/>
                <a:gridCol w="432034"/>
                <a:gridCol w="504039"/>
              </a:tblGrid>
              <a:tr h="457200">
                <a:tc>
                  <a:txBody>
                    <a:bodyPr/>
                    <a:lstStyle/>
                    <a:p>
                      <a:pPr>
                        <a:lnSpc>
                          <a:spcPct val="107000"/>
                        </a:lnSpc>
                        <a:spcAft>
                          <a:spcPts val="0"/>
                        </a:spcAft>
                      </a:pPr>
                      <a:r>
                        <a:rPr lang="en-US" sz="2800" b="1" dirty="0">
                          <a:effectLst/>
                        </a:rPr>
                        <a:t>L</a:t>
                      </a:r>
                      <a:endParaRPr lang="en-IN" sz="2800" b="1" dirty="0">
                        <a:effectLst/>
                        <a:latin typeface="Calibri"/>
                        <a:ea typeface="Calibri"/>
                        <a:cs typeface="Shruti"/>
                      </a:endParaRPr>
                    </a:p>
                  </a:txBody>
                  <a:tcPr marL="68578" marR="68578" marT="0" marB="0"/>
                </a:tc>
                <a:tc>
                  <a:txBody>
                    <a:bodyPr/>
                    <a:lstStyle/>
                    <a:p>
                      <a:pPr>
                        <a:lnSpc>
                          <a:spcPct val="107000"/>
                        </a:lnSpc>
                        <a:spcAft>
                          <a:spcPts val="0"/>
                        </a:spcAft>
                      </a:pPr>
                      <a:r>
                        <a:rPr lang="en-US" sz="2800" b="1" dirty="0">
                          <a:effectLst/>
                        </a:rPr>
                        <a:t>T</a:t>
                      </a:r>
                      <a:endParaRPr lang="en-IN" sz="2800" b="1" dirty="0">
                        <a:effectLst/>
                        <a:latin typeface="Calibri"/>
                        <a:ea typeface="Calibri"/>
                        <a:cs typeface="Shruti"/>
                      </a:endParaRPr>
                    </a:p>
                  </a:txBody>
                  <a:tcPr marL="68578" marR="68578" marT="0" marB="0"/>
                </a:tc>
                <a:tc>
                  <a:txBody>
                    <a:bodyPr/>
                    <a:lstStyle/>
                    <a:p>
                      <a:pPr>
                        <a:lnSpc>
                          <a:spcPct val="107000"/>
                        </a:lnSpc>
                        <a:spcAft>
                          <a:spcPts val="0"/>
                        </a:spcAft>
                      </a:pPr>
                      <a:r>
                        <a:rPr lang="en-US" sz="2800" b="1">
                          <a:effectLst/>
                        </a:rPr>
                        <a:t>P</a:t>
                      </a:r>
                      <a:endParaRPr lang="en-IN" sz="2800" b="1">
                        <a:effectLst/>
                        <a:latin typeface="Calibri"/>
                        <a:ea typeface="Calibri"/>
                        <a:cs typeface="Shruti"/>
                      </a:endParaRPr>
                    </a:p>
                  </a:txBody>
                  <a:tcPr marL="68578" marR="68578" marT="0" marB="0"/>
                </a:tc>
                <a:tc>
                  <a:txBody>
                    <a:bodyPr/>
                    <a:lstStyle/>
                    <a:p>
                      <a:pPr>
                        <a:lnSpc>
                          <a:spcPct val="107000"/>
                        </a:lnSpc>
                        <a:spcAft>
                          <a:spcPts val="0"/>
                        </a:spcAft>
                      </a:pPr>
                      <a:r>
                        <a:rPr lang="en-US" sz="2800" b="1">
                          <a:effectLst/>
                        </a:rPr>
                        <a:t>J</a:t>
                      </a:r>
                      <a:endParaRPr lang="en-IN" sz="2800" b="1">
                        <a:effectLst/>
                        <a:latin typeface="Calibri"/>
                        <a:ea typeface="Calibri"/>
                        <a:cs typeface="Shruti"/>
                      </a:endParaRPr>
                    </a:p>
                  </a:txBody>
                  <a:tcPr marL="68578" marR="68578" marT="0" marB="0"/>
                </a:tc>
                <a:tc>
                  <a:txBody>
                    <a:bodyPr/>
                    <a:lstStyle/>
                    <a:p>
                      <a:pPr>
                        <a:lnSpc>
                          <a:spcPct val="107000"/>
                        </a:lnSpc>
                        <a:spcAft>
                          <a:spcPts val="0"/>
                        </a:spcAft>
                      </a:pPr>
                      <a:r>
                        <a:rPr lang="en-US" sz="2800" b="1">
                          <a:effectLst/>
                        </a:rPr>
                        <a:t>C</a:t>
                      </a:r>
                      <a:endParaRPr lang="en-IN" sz="2800" b="1">
                        <a:effectLst/>
                        <a:latin typeface="Calibri"/>
                        <a:ea typeface="Calibri"/>
                        <a:cs typeface="Shruti"/>
                      </a:endParaRPr>
                    </a:p>
                  </a:txBody>
                  <a:tcPr marL="68578" marR="68578" marT="0" marB="0"/>
                </a:tc>
              </a:tr>
              <a:tr h="457200">
                <a:tc>
                  <a:txBody>
                    <a:bodyPr/>
                    <a:lstStyle/>
                    <a:p>
                      <a:pPr>
                        <a:lnSpc>
                          <a:spcPct val="107000"/>
                        </a:lnSpc>
                        <a:spcAft>
                          <a:spcPts val="0"/>
                        </a:spcAft>
                      </a:pPr>
                      <a:r>
                        <a:rPr lang="en-US" sz="2800" b="1" dirty="0" smtClean="0">
                          <a:effectLst/>
                          <a:latin typeface="+mn-lt"/>
                          <a:ea typeface="+mn-ea"/>
                          <a:cs typeface="+mn-cs"/>
                        </a:rPr>
                        <a:t>3</a:t>
                      </a:r>
                      <a:endParaRPr lang="en-IN" sz="2800" b="1" dirty="0">
                        <a:effectLst/>
                        <a:latin typeface="Calibri"/>
                        <a:ea typeface="Calibri"/>
                        <a:cs typeface="Shruti"/>
                      </a:endParaRPr>
                    </a:p>
                  </a:txBody>
                  <a:tcPr marL="68578" marR="68578" marT="0" marB="0"/>
                </a:tc>
                <a:tc>
                  <a:txBody>
                    <a:bodyPr/>
                    <a:lstStyle/>
                    <a:p>
                      <a:pPr>
                        <a:lnSpc>
                          <a:spcPct val="107000"/>
                        </a:lnSpc>
                        <a:spcAft>
                          <a:spcPts val="0"/>
                        </a:spcAft>
                      </a:pPr>
                      <a:r>
                        <a:rPr lang="en-US" sz="2800" b="1" dirty="0">
                          <a:effectLst/>
                        </a:rPr>
                        <a:t>0</a:t>
                      </a:r>
                      <a:endParaRPr lang="en-IN" sz="2800" b="1" dirty="0">
                        <a:effectLst/>
                        <a:latin typeface="Calibri"/>
                        <a:ea typeface="Calibri"/>
                        <a:cs typeface="Shruti"/>
                      </a:endParaRPr>
                    </a:p>
                  </a:txBody>
                  <a:tcPr marL="68578" marR="68578" marT="0" marB="0"/>
                </a:tc>
                <a:tc>
                  <a:txBody>
                    <a:bodyPr/>
                    <a:lstStyle/>
                    <a:p>
                      <a:pPr>
                        <a:lnSpc>
                          <a:spcPct val="107000"/>
                        </a:lnSpc>
                        <a:spcAft>
                          <a:spcPts val="0"/>
                        </a:spcAft>
                      </a:pPr>
                      <a:r>
                        <a:rPr lang="en-US" sz="2800" b="1" dirty="0" smtClean="0">
                          <a:effectLst/>
                          <a:latin typeface="+mn-lt"/>
                          <a:ea typeface="+mn-ea"/>
                          <a:cs typeface="+mn-cs"/>
                        </a:rPr>
                        <a:t>0</a:t>
                      </a:r>
                      <a:endParaRPr lang="en-IN" sz="2800" b="1" dirty="0">
                        <a:effectLst/>
                        <a:latin typeface="Calibri"/>
                        <a:ea typeface="Calibri"/>
                        <a:cs typeface="Shruti"/>
                      </a:endParaRPr>
                    </a:p>
                  </a:txBody>
                  <a:tcPr marL="68578" marR="68578" marT="0" marB="0"/>
                </a:tc>
                <a:tc>
                  <a:txBody>
                    <a:bodyPr/>
                    <a:lstStyle/>
                    <a:p>
                      <a:pPr>
                        <a:lnSpc>
                          <a:spcPct val="107000"/>
                        </a:lnSpc>
                        <a:spcAft>
                          <a:spcPts val="0"/>
                        </a:spcAft>
                      </a:pPr>
                      <a:r>
                        <a:rPr lang="en-US" sz="2800" b="1" dirty="0" smtClean="0">
                          <a:effectLst/>
                          <a:latin typeface="+mn-lt"/>
                          <a:ea typeface="+mn-ea"/>
                          <a:cs typeface="+mn-cs"/>
                        </a:rPr>
                        <a:t>0</a:t>
                      </a:r>
                      <a:endParaRPr lang="en-IN" sz="2800" b="1" dirty="0">
                        <a:effectLst/>
                        <a:latin typeface="Calibri"/>
                        <a:ea typeface="Calibri"/>
                        <a:cs typeface="Shruti"/>
                      </a:endParaRPr>
                    </a:p>
                  </a:txBody>
                  <a:tcPr marL="68578" marR="68578" marT="0" marB="0"/>
                </a:tc>
                <a:tc>
                  <a:txBody>
                    <a:bodyPr/>
                    <a:lstStyle/>
                    <a:p>
                      <a:pPr>
                        <a:lnSpc>
                          <a:spcPct val="107000"/>
                        </a:lnSpc>
                        <a:spcAft>
                          <a:spcPts val="0"/>
                        </a:spcAft>
                      </a:pPr>
                      <a:r>
                        <a:rPr lang="en-US" sz="2800" b="1" dirty="0" smtClean="0">
                          <a:effectLst/>
                          <a:latin typeface="+mn-lt"/>
                          <a:ea typeface="+mn-ea"/>
                          <a:cs typeface="+mn-cs"/>
                        </a:rPr>
                        <a:t>3</a:t>
                      </a:r>
                      <a:endParaRPr lang="en-IN" sz="2800" b="1" dirty="0">
                        <a:effectLst/>
                        <a:latin typeface="Calibri"/>
                        <a:ea typeface="Calibri"/>
                        <a:cs typeface="Shruti"/>
                      </a:endParaRPr>
                    </a:p>
                  </a:txBody>
                  <a:tcPr marL="68578" marR="68578" marT="0" marB="0"/>
                </a:tc>
              </a:tr>
            </a:tbl>
          </a:graphicData>
        </a:graphic>
      </p:graphicFrame>
      <p:sp>
        <p:nvSpPr>
          <p:cNvPr id="4" name="Rectangle 2"/>
          <p:cNvSpPr>
            <a:spLocks noChangeArrowheads="1"/>
          </p:cNvSpPr>
          <p:nvPr/>
        </p:nvSpPr>
        <p:spPr bwMode="auto">
          <a:xfrm>
            <a:off x="128788" y="2214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6" name="Object 5"/>
          <p:cNvGraphicFramePr>
            <a:graphicFrameLocks noChangeAspect="1"/>
          </p:cNvGraphicFramePr>
          <p:nvPr>
            <p:extLst/>
          </p:nvPr>
        </p:nvGraphicFramePr>
        <p:xfrm>
          <a:off x="128788" y="225682"/>
          <a:ext cx="2563608" cy="827832"/>
        </p:xfrm>
        <a:graphic>
          <a:graphicData uri="http://schemas.openxmlformats.org/presentationml/2006/ole">
            <mc:AlternateContent xmlns:mc="http://schemas.openxmlformats.org/markup-compatibility/2006">
              <mc:Choice xmlns:v="urn:schemas-microsoft-com:vml" Requires="v">
                <p:oleObj spid="_x0000_s2082" name="Bitmap Image" r:id="rId5" imgW="9809524" imgH="2742857" progId="Paint.Picture">
                  <p:embed/>
                </p:oleObj>
              </mc:Choice>
              <mc:Fallback>
                <p:oleObj name="Bitmap Image" r:id="rId5" imgW="9809524" imgH="2742857"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788" y="225682"/>
                        <a:ext cx="2563608" cy="827832"/>
                      </a:xfrm>
                      <a:prstGeom prst="rect">
                        <a:avLst/>
                      </a:prstGeom>
                      <a:noFill/>
                    </p:spPr>
                  </p:pic>
                </p:oleObj>
              </mc:Fallback>
            </mc:AlternateContent>
          </a:graphicData>
        </a:graphic>
      </p:graphicFrame>
      <p:pic>
        <p:nvPicPr>
          <p:cNvPr id="1028" name="Picture 4" descr="Principles of Electronic Materials and Devices (IRWIN ELEC&amp;amp;COMPUTER  ENGINERING) : Kasap Prof., Safa O.: Amazon.in: Book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8788" y="2070546"/>
            <a:ext cx="2090537" cy="2587040"/>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p:cNvSpPr txBox="1">
            <a:spLocks/>
          </p:cNvSpPr>
          <p:nvPr/>
        </p:nvSpPr>
        <p:spPr>
          <a:xfrm>
            <a:off x="2692927" y="1976739"/>
            <a:ext cx="6815138" cy="2519372"/>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accent1"/>
              </a:buClr>
              <a:buSzPct val="11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pPr>
              <a:spcBef>
                <a:spcPts val="0"/>
              </a:spcBef>
              <a:spcAft>
                <a:spcPts val="0"/>
              </a:spcAft>
              <a:defRPr/>
            </a:pPr>
            <a:r>
              <a:rPr lang="en-IN" sz="1800" b="1" dirty="0" err="1" smtClean="0">
                <a:solidFill>
                  <a:schemeClr val="tx1">
                    <a:lumMod val="95000"/>
                    <a:lumOff val="5000"/>
                  </a:schemeClr>
                </a:solidFill>
              </a:rPr>
              <a:t>Dr.</a:t>
            </a:r>
            <a:r>
              <a:rPr lang="en-IN" sz="1800" b="1" dirty="0" smtClean="0">
                <a:solidFill>
                  <a:schemeClr val="tx1">
                    <a:lumMod val="95000"/>
                    <a:lumOff val="5000"/>
                  </a:schemeClr>
                </a:solidFill>
              </a:rPr>
              <a:t> M. </a:t>
            </a:r>
            <a:r>
              <a:rPr lang="en-IN" sz="1800" b="1" dirty="0" err="1" smtClean="0">
                <a:solidFill>
                  <a:schemeClr val="tx1">
                    <a:lumMod val="95000"/>
                    <a:lumOff val="5000"/>
                  </a:schemeClr>
                </a:solidFill>
              </a:rPr>
              <a:t>Saranya</a:t>
            </a:r>
            <a:r>
              <a:rPr lang="en-IN" sz="1800" b="1" dirty="0" smtClean="0">
                <a:solidFill>
                  <a:schemeClr val="tx1">
                    <a:lumMod val="95000"/>
                    <a:lumOff val="5000"/>
                  </a:schemeClr>
                </a:solidFill>
              </a:rPr>
              <a:t> Nair</a:t>
            </a:r>
          </a:p>
          <a:p>
            <a:pPr>
              <a:spcBef>
                <a:spcPts val="0"/>
              </a:spcBef>
              <a:spcAft>
                <a:spcPts val="0"/>
              </a:spcAft>
              <a:defRPr/>
            </a:pPr>
            <a:r>
              <a:rPr lang="en-IN" sz="1800" b="1" dirty="0" smtClean="0">
                <a:solidFill>
                  <a:schemeClr val="tx1">
                    <a:lumMod val="95000"/>
                    <a:lumOff val="5000"/>
                  </a:schemeClr>
                </a:solidFill>
              </a:rPr>
              <a:t>School of Electronics Engineering</a:t>
            </a:r>
          </a:p>
          <a:p>
            <a:pPr>
              <a:spcBef>
                <a:spcPts val="0"/>
              </a:spcBef>
              <a:spcAft>
                <a:spcPts val="0"/>
              </a:spcAft>
              <a:defRPr/>
            </a:pPr>
            <a:r>
              <a:rPr lang="en-IN" sz="1800" b="1" dirty="0" smtClean="0">
                <a:solidFill>
                  <a:schemeClr val="tx1">
                    <a:lumMod val="95000"/>
                    <a:lumOff val="5000"/>
                  </a:schemeClr>
                </a:solidFill>
              </a:rPr>
              <a:t>VIT-Chennai Campus</a:t>
            </a:r>
          </a:p>
          <a:p>
            <a:pPr>
              <a:spcBef>
                <a:spcPts val="0"/>
              </a:spcBef>
              <a:spcAft>
                <a:spcPts val="0"/>
              </a:spcAft>
              <a:defRPr/>
            </a:pPr>
            <a:r>
              <a:rPr lang="en-IN" sz="1800" b="1" dirty="0" smtClean="0">
                <a:solidFill>
                  <a:schemeClr val="tx1">
                    <a:lumMod val="95000"/>
                    <a:lumOff val="5000"/>
                  </a:schemeClr>
                </a:solidFill>
              </a:rPr>
              <a:t>E-mail : </a:t>
            </a:r>
            <a:r>
              <a:rPr lang="en-IN" sz="1800" b="1" dirty="0" smtClean="0">
                <a:solidFill>
                  <a:schemeClr val="tx1">
                    <a:lumMod val="95000"/>
                    <a:lumOff val="5000"/>
                  </a:schemeClr>
                </a:solidFill>
                <a:hlinkClick r:id="rId8"/>
              </a:rPr>
              <a:t>saranyanair.m@vit.ac.in</a:t>
            </a:r>
            <a:endParaRPr lang="en-IN" sz="1800" b="1" dirty="0" smtClean="0">
              <a:solidFill>
                <a:schemeClr val="tx1">
                  <a:lumMod val="95000"/>
                  <a:lumOff val="5000"/>
                </a:schemeClr>
              </a:solidFill>
            </a:endParaRPr>
          </a:p>
          <a:p>
            <a:pPr>
              <a:spcBef>
                <a:spcPts val="0"/>
              </a:spcBef>
              <a:spcAft>
                <a:spcPts val="0"/>
              </a:spcAft>
              <a:defRPr/>
            </a:pPr>
            <a:endParaRPr lang="en-IN" sz="1800" b="1" dirty="0">
              <a:solidFill>
                <a:schemeClr val="tx1">
                  <a:lumMod val="95000"/>
                  <a:lumOff val="5000"/>
                </a:schemeClr>
              </a:solidFill>
            </a:endParaRPr>
          </a:p>
          <a:p>
            <a:pPr>
              <a:spcBef>
                <a:spcPts val="0"/>
              </a:spcBef>
              <a:spcAft>
                <a:spcPts val="0"/>
              </a:spcAft>
              <a:defRPr/>
            </a:pPr>
            <a:endParaRPr lang="en-IN" sz="1800" b="1" dirty="0" smtClean="0">
              <a:solidFill>
                <a:schemeClr val="tx1">
                  <a:lumMod val="95000"/>
                  <a:lumOff val="5000"/>
                </a:schemeClr>
              </a:solidFill>
            </a:endParaRPr>
          </a:p>
          <a:p>
            <a:pPr>
              <a:spcBef>
                <a:spcPts val="0"/>
              </a:spcBef>
              <a:spcAft>
                <a:spcPts val="0"/>
              </a:spcAft>
              <a:defRPr/>
            </a:pPr>
            <a:r>
              <a:rPr lang="en-IN" sz="3100" b="1" dirty="0" smtClean="0">
                <a:solidFill>
                  <a:schemeClr val="tx1">
                    <a:lumMod val="95000"/>
                    <a:lumOff val="5000"/>
                  </a:schemeClr>
                </a:solidFill>
              </a:rPr>
              <a:t>MODULE </a:t>
            </a:r>
            <a:r>
              <a:rPr lang="en-IN" sz="3100" b="1" dirty="0">
                <a:solidFill>
                  <a:schemeClr val="tx1">
                    <a:lumMod val="95000"/>
                    <a:lumOff val="5000"/>
                  </a:schemeClr>
                </a:solidFill>
              </a:rPr>
              <a:t>4</a:t>
            </a:r>
            <a:endParaRPr lang="en-IN" sz="3100" b="1" dirty="0" smtClean="0">
              <a:solidFill>
                <a:schemeClr val="tx1">
                  <a:lumMod val="95000"/>
                  <a:lumOff val="5000"/>
                </a:schemeClr>
              </a:solidFill>
            </a:endParaRPr>
          </a:p>
          <a:p>
            <a:pPr>
              <a:defRPr/>
            </a:pPr>
            <a:endParaRPr lang="en-IN" sz="3100" dirty="0"/>
          </a:p>
        </p:txBody>
      </p:sp>
      <p:sp>
        <p:nvSpPr>
          <p:cNvPr id="7" name="Footer Placeholder 6"/>
          <p:cNvSpPr>
            <a:spLocks noGrp="1"/>
          </p:cNvSpPr>
          <p:nvPr>
            <p:ph type="ftr" sz="quarter" idx="11"/>
          </p:nvPr>
        </p:nvSpPr>
        <p:spPr>
          <a:xfrm>
            <a:off x="3617470" y="5026696"/>
            <a:ext cx="5214635" cy="279400"/>
          </a:xfrm>
        </p:spPr>
        <p:txBody>
          <a:bodyPr/>
          <a:lstStyle/>
          <a:p>
            <a:r>
              <a:rPr lang="en-IN" smtClean="0"/>
              <a:t>ELECTRONIC MATERIALS AND DEVICES       DR.M.SARANYA NAIR </a:t>
            </a:r>
            <a:endParaRPr lang="en-IN"/>
          </a:p>
        </p:txBody>
      </p:sp>
    </p:spTree>
    <p:extLst>
      <p:ext uri="{BB962C8B-B14F-4D97-AF65-F5344CB8AC3E}">
        <p14:creationId xmlns:p14="http://schemas.microsoft.com/office/powerpoint/2010/main" val="38117981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5" name="Picture 4"/>
          <p:cNvPicPr>
            <a:picLocks noChangeAspect="1"/>
          </p:cNvPicPr>
          <p:nvPr/>
        </p:nvPicPr>
        <p:blipFill>
          <a:blip r:embed="rId2"/>
          <a:stretch>
            <a:fillRect/>
          </a:stretch>
        </p:blipFill>
        <p:spPr>
          <a:xfrm>
            <a:off x="1216410" y="4088914"/>
            <a:ext cx="2977809" cy="578873"/>
          </a:xfrm>
          <a:prstGeom prst="rect">
            <a:avLst/>
          </a:prstGeom>
        </p:spPr>
      </p:pic>
      <p:pic>
        <p:nvPicPr>
          <p:cNvPr id="6" name="Picture 5"/>
          <p:cNvPicPr>
            <a:picLocks noChangeAspect="1"/>
          </p:cNvPicPr>
          <p:nvPr/>
        </p:nvPicPr>
        <p:blipFill>
          <a:blip r:embed="rId3"/>
          <a:stretch>
            <a:fillRect/>
          </a:stretch>
        </p:blipFill>
        <p:spPr>
          <a:xfrm>
            <a:off x="1216409" y="4734705"/>
            <a:ext cx="2977809" cy="527840"/>
          </a:xfrm>
          <a:prstGeom prst="rect">
            <a:avLst/>
          </a:prstGeom>
        </p:spPr>
      </p:pic>
      <p:pic>
        <p:nvPicPr>
          <p:cNvPr id="7" name="Picture 6"/>
          <p:cNvPicPr>
            <a:picLocks noChangeAspect="1"/>
          </p:cNvPicPr>
          <p:nvPr/>
        </p:nvPicPr>
        <p:blipFill>
          <a:blip r:embed="rId4"/>
          <a:stretch>
            <a:fillRect/>
          </a:stretch>
        </p:blipFill>
        <p:spPr>
          <a:xfrm>
            <a:off x="831397" y="1033940"/>
            <a:ext cx="2112208" cy="1607171"/>
          </a:xfrm>
          <a:prstGeom prst="rect">
            <a:avLst/>
          </a:prstGeom>
        </p:spPr>
      </p:pic>
      <p:pic>
        <p:nvPicPr>
          <p:cNvPr id="8" name="Picture 7"/>
          <p:cNvPicPr>
            <a:picLocks noChangeAspect="1"/>
          </p:cNvPicPr>
          <p:nvPr/>
        </p:nvPicPr>
        <p:blipFill>
          <a:blip r:embed="rId5"/>
          <a:stretch>
            <a:fillRect/>
          </a:stretch>
        </p:blipFill>
        <p:spPr>
          <a:xfrm>
            <a:off x="8927744" y="3730812"/>
            <a:ext cx="2372930" cy="2238188"/>
          </a:xfrm>
          <a:prstGeom prst="rect">
            <a:avLst/>
          </a:prstGeom>
          <a:ln>
            <a:solidFill>
              <a:schemeClr val="accent1"/>
            </a:solidFill>
          </a:ln>
        </p:spPr>
      </p:pic>
      <p:sp>
        <p:nvSpPr>
          <p:cNvPr id="2" name="Rectangle 1"/>
          <p:cNvSpPr/>
          <p:nvPr/>
        </p:nvSpPr>
        <p:spPr>
          <a:xfrm>
            <a:off x="4194219" y="808784"/>
            <a:ext cx="7319493" cy="646331"/>
          </a:xfrm>
          <a:prstGeom prst="rect">
            <a:avLst/>
          </a:prstGeom>
        </p:spPr>
        <p:txBody>
          <a:bodyPr wrap="square">
            <a:spAutoFit/>
          </a:bodyPr>
          <a:lstStyle/>
          <a:p>
            <a:pPr algn="just"/>
            <a:r>
              <a:rPr lang="en-IN" dirty="0">
                <a:latin typeface="Times-Roman"/>
              </a:rPr>
              <a:t>We will assume that the space charge region abruptly ends in </a:t>
            </a:r>
            <a:r>
              <a:rPr lang="en-IN" dirty="0" smtClean="0">
                <a:latin typeface="Times-Roman"/>
              </a:rPr>
              <a:t>the n </a:t>
            </a:r>
            <a:r>
              <a:rPr lang="en-IN" dirty="0">
                <a:latin typeface="Times-Roman"/>
              </a:rPr>
              <a:t>region at </a:t>
            </a:r>
            <a:r>
              <a:rPr lang="en-IN" i="1" dirty="0">
                <a:latin typeface="Times-Italic"/>
              </a:rPr>
              <a:t>x </a:t>
            </a:r>
            <a:r>
              <a:rPr lang="en-IN" i="1" dirty="0" smtClean="0">
                <a:latin typeface="Times-Italic"/>
              </a:rPr>
              <a:t>=</a:t>
            </a:r>
            <a:r>
              <a:rPr lang="en-IN" dirty="0" smtClean="0">
                <a:latin typeface="MathematicalPi-One"/>
              </a:rPr>
              <a:t> </a:t>
            </a:r>
            <a:r>
              <a:rPr lang="en-IN" i="1" dirty="0" err="1">
                <a:latin typeface="Times-Italic"/>
              </a:rPr>
              <a:t>x</a:t>
            </a:r>
            <a:r>
              <a:rPr lang="en-IN" sz="800" i="1" dirty="0" err="1">
                <a:latin typeface="Times-Italic"/>
              </a:rPr>
              <a:t>n</a:t>
            </a:r>
            <a:r>
              <a:rPr lang="en-IN" sz="800" i="1" dirty="0">
                <a:latin typeface="Times-Italic"/>
              </a:rPr>
              <a:t> </a:t>
            </a:r>
            <a:r>
              <a:rPr lang="en-IN" dirty="0">
                <a:latin typeface="Times-Roman"/>
              </a:rPr>
              <a:t>and abruptly ends in the p region at </a:t>
            </a:r>
            <a:r>
              <a:rPr lang="en-IN" i="1" dirty="0">
                <a:latin typeface="Times-Italic"/>
              </a:rPr>
              <a:t>x </a:t>
            </a:r>
            <a:r>
              <a:rPr lang="en-IN" i="1" dirty="0" smtClean="0">
                <a:latin typeface="Times-Italic"/>
              </a:rPr>
              <a:t>=</a:t>
            </a:r>
            <a:r>
              <a:rPr lang="en-IN" dirty="0" smtClean="0">
                <a:latin typeface="MathematicalPi-One"/>
              </a:rPr>
              <a:t> -</a:t>
            </a:r>
            <a:r>
              <a:rPr lang="en-IN" i="1" dirty="0" err="1" smtClean="0">
                <a:latin typeface="Times-Italic"/>
              </a:rPr>
              <a:t>x</a:t>
            </a:r>
            <a:r>
              <a:rPr lang="en-IN" sz="800" i="1" dirty="0" err="1" smtClean="0">
                <a:latin typeface="Times-Italic"/>
              </a:rPr>
              <a:t>p</a:t>
            </a:r>
            <a:endParaRPr lang="en-IN" dirty="0"/>
          </a:p>
        </p:txBody>
      </p:sp>
      <p:sp>
        <p:nvSpPr>
          <p:cNvPr id="3" name="Rectangle 2"/>
          <p:cNvSpPr/>
          <p:nvPr/>
        </p:nvSpPr>
        <p:spPr>
          <a:xfrm>
            <a:off x="4672277" y="1593221"/>
            <a:ext cx="5964133" cy="369332"/>
          </a:xfrm>
          <a:prstGeom prst="rect">
            <a:avLst/>
          </a:prstGeom>
        </p:spPr>
        <p:txBody>
          <a:bodyPr wrap="none">
            <a:spAutoFit/>
          </a:bodyPr>
          <a:lstStyle/>
          <a:p>
            <a:r>
              <a:rPr lang="en-IN" dirty="0">
                <a:latin typeface="Times-Roman"/>
              </a:rPr>
              <a:t>The electric </a:t>
            </a:r>
            <a:r>
              <a:rPr lang="en-IN" dirty="0" smtClean="0">
                <a:latin typeface="Times-Roman"/>
              </a:rPr>
              <a:t>field </a:t>
            </a:r>
            <a:r>
              <a:rPr lang="en-IN" dirty="0">
                <a:latin typeface="Times-Roman"/>
              </a:rPr>
              <a:t>is determined from Poisson’s equation,</a:t>
            </a:r>
            <a:endParaRPr lang="en-IN" dirty="0"/>
          </a:p>
        </p:txBody>
      </p:sp>
      <p:pic>
        <p:nvPicPr>
          <p:cNvPr id="9" name="Picture 8"/>
          <p:cNvPicPr>
            <a:picLocks noChangeAspect="1"/>
          </p:cNvPicPr>
          <p:nvPr/>
        </p:nvPicPr>
        <p:blipFill>
          <a:blip r:embed="rId6"/>
          <a:stretch>
            <a:fillRect/>
          </a:stretch>
        </p:blipFill>
        <p:spPr>
          <a:xfrm>
            <a:off x="8965359" y="2100659"/>
            <a:ext cx="2512423" cy="637409"/>
          </a:xfrm>
          <a:prstGeom prst="rect">
            <a:avLst/>
          </a:prstGeom>
        </p:spPr>
      </p:pic>
      <p:pic>
        <p:nvPicPr>
          <p:cNvPr id="10" name="Picture 9"/>
          <p:cNvPicPr>
            <a:picLocks noChangeAspect="1"/>
          </p:cNvPicPr>
          <p:nvPr/>
        </p:nvPicPr>
        <p:blipFill>
          <a:blip r:embed="rId7"/>
          <a:stretch>
            <a:fillRect/>
          </a:stretch>
        </p:blipFill>
        <p:spPr>
          <a:xfrm>
            <a:off x="5539143" y="2077131"/>
            <a:ext cx="2527218" cy="574015"/>
          </a:xfrm>
          <a:prstGeom prst="rect">
            <a:avLst/>
          </a:prstGeom>
        </p:spPr>
      </p:pic>
      <p:pic>
        <p:nvPicPr>
          <p:cNvPr id="11" name="Picture 10"/>
          <p:cNvPicPr>
            <a:picLocks noChangeAspect="1"/>
          </p:cNvPicPr>
          <p:nvPr/>
        </p:nvPicPr>
        <p:blipFill>
          <a:blip r:embed="rId8"/>
          <a:stretch>
            <a:fillRect/>
          </a:stretch>
        </p:blipFill>
        <p:spPr>
          <a:xfrm>
            <a:off x="5620442" y="2806205"/>
            <a:ext cx="2364619" cy="419937"/>
          </a:xfrm>
          <a:prstGeom prst="rect">
            <a:avLst/>
          </a:prstGeom>
        </p:spPr>
      </p:pic>
      <p:pic>
        <p:nvPicPr>
          <p:cNvPr id="12" name="Picture 11"/>
          <p:cNvPicPr>
            <a:picLocks noChangeAspect="1"/>
          </p:cNvPicPr>
          <p:nvPr/>
        </p:nvPicPr>
        <p:blipFill>
          <a:blip r:embed="rId9"/>
          <a:stretch>
            <a:fillRect/>
          </a:stretch>
        </p:blipFill>
        <p:spPr>
          <a:xfrm>
            <a:off x="5026965" y="3762205"/>
            <a:ext cx="3574336" cy="741523"/>
          </a:xfrm>
          <a:prstGeom prst="rect">
            <a:avLst/>
          </a:prstGeom>
        </p:spPr>
      </p:pic>
      <p:sp>
        <p:nvSpPr>
          <p:cNvPr id="13" name="Rectangle 12"/>
          <p:cNvSpPr/>
          <p:nvPr/>
        </p:nvSpPr>
        <p:spPr>
          <a:xfrm>
            <a:off x="781663" y="2952076"/>
            <a:ext cx="4493166" cy="923330"/>
          </a:xfrm>
          <a:prstGeom prst="rect">
            <a:avLst/>
          </a:prstGeom>
        </p:spPr>
        <p:txBody>
          <a:bodyPr wrap="square">
            <a:spAutoFit/>
          </a:bodyPr>
          <a:lstStyle/>
          <a:p>
            <a:r>
              <a:rPr lang="en-IN" dirty="0">
                <a:latin typeface="Times-Roman"/>
              </a:rPr>
              <a:t>The constant of integration is determined by </a:t>
            </a:r>
            <a:r>
              <a:rPr lang="en-IN" dirty="0" smtClean="0">
                <a:latin typeface="Times-Roman"/>
              </a:rPr>
              <a:t>setting E </a:t>
            </a:r>
            <a:r>
              <a:rPr lang="en-IN" dirty="0" smtClean="0">
                <a:latin typeface="MathematicalPi-One"/>
              </a:rPr>
              <a:t>= </a:t>
            </a:r>
            <a:r>
              <a:rPr lang="en-IN" dirty="0" smtClean="0">
                <a:latin typeface="Times-Roman"/>
              </a:rPr>
              <a:t>0 </a:t>
            </a:r>
            <a:r>
              <a:rPr lang="en-IN" dirty="0">
                <a:latin typeface="Times-Roman"/>
              </a:rPr>
              <a:t>at </a:t>
            </a:r>
            <a:r>
              <a:rPr lang="en-IN" i="1" dirty="0">
                <a:latin typeface="Times-Italic"/>
              </a:rPr>
              <a:t>x </a:t>
            </a:r>
            <a:r>
              <a:rPr lang="en-IN" dirty="0" smtClean="0">
                <a:latin typeface="MathematicalPi-One"/>
              </a:rPr>
              <a:t>= -</a:t>
            </a:r>
            <a:r>
              <a:rPr lang="en-IN" i="1" dirty="0" err="1" smtClean="0">
                <a:latin typeface="Times-Italic"/>
              </a:rPr>
              <a:t>x</a:t>
            </a:r>
            <a:r>
              <a:rPr lang="en-IN" sz="800" i="1" dirty="0" err="1" smtClean="0">
                <a:latin typeface="Times-Italic"/>
              </a:rPr>
              <a:t>p</a:t>
            </a:r>
            <a:r>
              <a:rPr lang="en-IN" dirty="0">
                <a:latin typeface="Times-Roman"/>
              </a:rPr>
              <a:t>. The electric </a:t>
            </a:r>
            <a:r>
              <a:rPr lang="en-IN" dirty="0" smtClean="0">
                <a:latin typeface="Times-Roman"/>
              </a:rPr>
              <a:t>field </a:t>
            </a:r>
            <a:r>
              <a:rPr lang="en-IN" dirty="0">
                <a:latin typeface="Times-Roman"/>
              </a:rPr>
              <a:t>in the p region is then given by</a:t>
            </a:r>
            <a:endParaRPr lang="en-IN" dirty="0"/>
          </a:p>
        </p:txBody>
      </p:sp>
      <p:sp>
        <p:nvSpPr>
          <p:cNvPr id="14" name="Rectangle 13"/>
          <p:cNvSpPr/>
          <p:nvPr/>
        </p:nvSpPr>
        <p:spPr>
          <a:xfrm>
            <a:off x="781663" y="5313857"/>
            <a:ext cx="7383543" cy="369332"/>
          </a:xfrm>
          <a:prstGeom prst="rect">
            <a:avLst/>
          </a:prstGeom>
        </p:spPr>
        <p:txBody>
          <a:bodyPr wrap="square">
            <a:spAutoFit/>
          </a:bodyPr>
          <a:lstStyle/>
          <a:p>
            <a:r>
              <a:rPr lang="en-IN" dirty="0">
                <a:latin typeface="Times-Roman"/>
              </a:rPr>
              <a:t>The constant of integration is determined by </a:t>
            </a:r>
            <a:r>
              <a:rPr lang="en-IN" dirty="0" smtClean="0">
                <a:latin typeface="Times-Roman"/>
              </a:rPr>
              <a:t>setting E =</a:t>
            </a:r>
            <a:r>
              <a:rPr lang="en-IN" dirty="0" smtClean="0">
                <a:latin typeface="MathematicalPi-One"/>
              </a:rPr>
              <a:t> </a:t>
            </a:r>
            <a:r>
              <a:rPr lang="en-IN" dirty="0">
                <a:latin typeface="Times-Roman"/>
              </a:rPr>
              <a:t>0 at </a:t>
            </a:r>
            <a:r>
              <a:rPr lang="en-IN" i="1" dirty="0">
                <a:latin typeface="Times-Italic"/>
              </a:rPr>
              <a:t>x </a:t>
            </a:r>
            <a:r>
              <a:rPr lang="en-IN" i="1" dirty="0" smtClean="0">
                <a:latin typeface="Times-Italic"/>
              </a:rPr>
              <a:t>=</a:t>
            </a:r>
            <a:r>
              <a:rPr lang="en-IN" dirty="0" smtClean="0">
                <a:latin typeface="MathematicalPi-One"/>
              </a:rPr>
              <a:t> -</a:t>
            </a:r>
            <a:r>
              <a:rPr lang="en-IN" i="1" dirty="0" err="1" smtClean="0">
                <a:latin typeface="Times-Italic"/>
              </a:rPr>
              <a:t>x</a:t>
            </a:r>
            <a:r>
              <a:rPr lang="en-IN" sz="800" i="1" dirty="0" err="1" smtClean="0">
                <a:latin typeface="Times-Italic"/>
              </a:rPr>
              <a:t>p</a:t>
            </a:r>
            <a:r>
              <a:rPr lang="en-IN" dirty="0">
                <a:latin typeface="Times-Roman"/>
              </a:rPr>
              <a:t>.</a:t>
            </a:r>
            <a:endParaRPr lang="en-IN" dirty="0"/>
          </a:p>
        </p:txBody>
      </p:sp>
    </p:spTree>
    <p:extLst>
      <p:ext uri="{BB962C8B-B14F-4D97-AF65-F5344CB8AC3E}">
        <p14:creationId xmlns:p14="http://schemas.microsoft.com/office/powerpoint/2010/main" val="34927257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dirty="0"/>
          </a:p>
        </p:txBody>
      </p:sp>
      <p:sp>
        <p:nvSpPr>
          <p:cNvPr id="5" name="Rectangle 4"/>
          <p:cNvSpPr/>
          <p:nvPr/>
        </p:nvSpPr>
        <p:spPr>
          <a:xfrm>
            <a:off x="1000259" y="909884"/>
            <a:ext cx="10346028" cy="646331"/>
          </a:xfrm>
          <a:prstGeom prst="rect">
            <a:avLst/>
          </a:prstGeom>
        </p:spPr>
        <p:txBody>
          <a:bodyPr wrap="square">
            <a:spAutoFit/>
          </a:bodyPr>
          <a:lstStyle/>
          <a:p>
            <a:r>
              <a:rPr lang="en-IN" dirty="0">
                <a:latin typeface="Times-Roman"/>
              </a:rPr>
              <a:t>The electric </a:t>
            </a:r>
            <a:r>
              <a:rPr lang="en-IN" dirty="0" smtClean="0">
                <a:latin typeface="Times-Roman"/>
              </a:rPr>
              <a:t>field </a:t>
            </a:r>
            <a:r>
              <a:rPr lang="en-IN" dirty="0">
                <a:latin typeface="Times-Roman"/>
              </a:rPr>
              <a:t>is also continuous at the metallurgical junction, or at </a:t>
            </a:r>
            <a:r>
              <a:rPr lang="en-IN" i="1" dirty="0">
                <a:latin typeface="Times-Italic"/>
              </a:rPr>
              <a:t>x </a:t>
            </a:r>
            <a:r>
              <a:rPr lang="en-IN" i="1" dirty="0" smtClean="0">
                <a:latin typeface="Times-Italic"/>
              </a:rPr>
              <a:t>=</a:t>
            </a:r>
            <a:r>
              <a:rPr lang="en-IN" dirty="0" smtClean="0">
                <a:latin typeface="MathematicalPi-One"/>
              </a:rPr>
              <a:t> </a:t>
            </a:r>
            <a:r>
              <a:rPr lang="en-IN" dirty="0">
                <a:latin typeface="Times-Roman"/>
              </a:rPr>
              <a:t>0</a:t>
            </a:r>
            <a:r>
              <a:rPr lang="en-IN" i="1" dirty="0">
                <a:latin typeface="Times-Italic"/>
              </a:rPr>
              <a:t>. </a:t>
            </a:r>
            <a:r>
              <a:rPr lang="en-IN" dirty="0">
                <a:latin typeface="Times-Roman"/>
              </a:rPr>
              <a:t>Setting</a:t>
            </a:r>
          </a:p>
          <a:p>
            <a:r>
              <a:rPr lang="en-IN" dirty="0" smtClean="0">
                <a:latin typeface="Times-Roman"/>
              </a:rPr>
              <a:t>Electric field Equations equal </a:t>
            </a:r>
            <a:r>
              <a:rPr lang="en-IN" dirty="0">
                <a:latin typeface="Times-Roman"/>
              </a:rPr>
              <a:t>to each other at </a:t>
            </a:r>
            <a:r>
              <a:rPr lang="en-IN" i="1" dirty="0">
                <a:latin typeface="Times-Italic"/>
              </a:rPr>
              <a:t>x </a:t>
            </a:r>
            <a:r>
              <a:rPr lang="en-IN" i="1" dirty="0" smtClean="0">
                <a:latin typeface="Times-Italic"/>
              </a:rPr>
              <a:t>=</a:t>
            </a:r>
            <a:r>
              <a:rPr lang="en-IN" dirty="0" smtClean="0">
                <a:latin typeface="MathematicalPi-One"/>
              </a:rPr>
              <a:t> </a:t>
            </a:r>
            <a:r>
              <a:rPr lang="en-IN" dirty="0">
                <a:latin typeface="Times-Roman"/>
              </a:rPr>
              <a:t>0 gives</a:t>
            </a:r>
            <a:endParaRPr lang="en-IN" dirty="0"/>
          </a:p>
        </p:txBody>
      </p:sp>
      <p:pic>
        <p:nvPicPr>
          <p:cNvPr id="6" name="Picture 5"/>
          <p:cNvPicPr>
            <a:picLocks noChangeAspect="1"/>
          </p:cNvPicPr>
          <p:nvPr/>
        </p:nvPicPr>
        <p:blipFill>
          <a:blip r:embed="rId2"/>
          <a:stretch>
            <a:fillRect/>
          </a:stretch>
        </p:blipFill>
        <p:spPr>
          <a:xfrm>
            <a:off x="4509716" y="1556215"/>
            <a:ext cx="2161540" cy="631690"/>
          </a:xfrm>
          <a:prstGeom prst="rect">
            <a:avLst/>
          </a:prstGeom>
        </p:spPr>
      </p:pic>
      <p:pic>
        <p:nvPicPr>
          <p:cNvPr id="7" name="Picture 6"/>
          <p:cNvPicPr>
            <a:picLocks noChangeAspect="1"/>
          </p:cNvPicPr>
          <p:nvPr/>
        </p:nvPicPr>
        <p:blipFill>
          <a:blip r:embed="rId3"/>
          <a:stretch>
            <a:fillRect/>
          </a:stretch>
        </p:blipFill>
        <p:spPr>
          <a:xfrm>
            <a:off x="901785" y="2012723"/>
            <a:ext cx="3322485" cy="780683"/>
          </a:xfrm>
          <a:prstGeom prst="rect">
            <a:avLst/>
          </a:prstGeom>
        </p:spPr>
      </p:pic>
      <p:pic>
        <p:nvPicPr>
          <p:cNvPr id="8" name="Picture 7"/>
          <p:cNvPicPr>
            <a:picLocks noChangeAspect="1"/>
          </p:cNvPicPr>
          <p:nvPr/>
        </p:nvPicPr>
        <p:blipFill>
          <a:blip r:embed="rId4"/>
          <a:stretch>
            <a:fillRect/>
          </a:stretch>
        </p:blipFill>
        <p:spPr>
          <a:xfrm>
            <a:off x="1408411" y="3565248"/>
            <a:ext cx="3442571" cy="513204"/>
          </a:xfrm>
          <a:prstGeom prst="rect">
            <a:avLst/>
          </a:prstGeom>
        </p:spPr>
      </p:pic>
      <p:pic>
        <p:nvPicPr>
          <p:cNvPr id="10" name="Picture 9"/>
          <p:cNvPicPr>
            <a:picLocks noChangeAspect="1"/>
          </p:cNvPicPr>
          <p:nvPr/>
        </p:nvPicPr>
        <p:blipFill>
          <a:blip r:embed="rId5"/>
          <a:stretch>
            <a:fillRect/>
          </a:stretch>
        </p:blipFill>
        <p:spPr>
          <a:xfrm>
            <a:off x="1000259" y="4325406"/>
            <a:ext cx="5104950" cy="594324"/>
          </a:xfrm>
          <a:prstGeom prst="rect">
            <a:avLst/>
          </a:prstGeom>
        </p:spPr>
      </p:pic>
      <p:pic>
        <p:nvPicPr>
          <p:cNvPr id="11" name="Picture 10"/>
          <p:cNvPicPr>
            <a:picLocks noChangeAspect="1"/>
          </p:cNvPicPr>
          <p:nvPr/>
        </p:nvPicPr>
        <p:blipFill>
          <a:blip r:embed="rId6"/>
          <a:stretch>
            <a:fillRect/>
          </a:stretch>
        </p:blipFill>
        <p:spPr>
          <a:xfrm>
            <a:off x="1599047" y="5171069"/>
            <a:ext cx="3251935" cy="600553"/>
          </a:xfrm>
          <a:prstGeom prst="rect">
            <a:avLst/>
          </a:prstGeom>
        </p:spPr>
      </p:pic>
      <p:pic>
        <p:nvPicPr>
          <p:cNvPr id="12" name="Picture 11"/>
          <p:cNvPicPr>
            <a:picLocks noChangeAspect="1"/>
          </p:cNvPicPr>
          <p:nvPr/>
        </p:nvPicPr>
        <p:blipFill>
          <a:blip r:embed="rId7"/>
          <a:stretch>
            <a:fillRect/>
          </a:stretch>
        </p:blipFill>
        <p:spPr>
          <a:xfrm>
            <a:off x="6173273" y="2793406"/>
            <a:ext cx="5038461" cy="2978216"/>
          </a:xfrm>
          <a:prstGeom prst="rect">
            <a:avLst/>
          </a:prstGeom>
        </p:spPr>
      </p:pic>
      <p:pic>
        <p:nvPicPr>
          <p:cNvPr id="2" name="Picture 1"/>
          <p:cNvPicPr>
            <a:picLocks noChangeAspect="1"/>
          </p:cNvPicPr>
          <p:nvPr/>
        </p:nvPicPr>
        <p:blipFill>
          <a:blip r:embed="rId8"/>
          <a:stretch>
            <a:fillRect/>
          </a:stretch>
        </p:blipFill>
        <p:spPr>
          <a:xfrm>
            <a:off x="1599047" y="2729084"/>
            <a:ext cx="2112883" cy="551438"/>
          </a:xfrm>
          <a:prstGeom prst="rect">
            <a:avLst/>
          </a:prstGeom>
        </p:spPr>
      </p:pic>
      <p:sp>
        <p:nvSpPr>
          <p:cNvPr id="3" name="Rectangle 2"/>
          <p:cNvSpPr/>
          <p:nvPr/>
        </p:nvSpPr>
        <p:spPr>
          <a:xfrm>
            <a:off x="4224270" y="2364190"/>
            <a:ext cx="4253087" cy="369332"/>
          </a:xfrm>
          <a:prstGeom prst="rect">
            <a:avLst/>
          </a:prstGeom>
        </p:spPr>
        <p:txBody>
          <a:bodyPr wrap="none">
            <a:spAutoFit/>
          </a:bodyPr>
          <a:lstStyle/>
          <a:p>
            <a:r>
              <a:rPr lang="en-IN" dirty="0">
                <a:latin typeface="Times-Roman"/>
              </a:rPr>
              <a:t>set the potential equal to zero at </a:t>
            </a:r>
            <a:r>
              <a:rPr lang="en-IN" i="1" dirty="0">
                <a:latin typeface="Times-Italic"/>
              </a:rPr>
              <a:t>x </a:t>
            </a:r>
            <a:r>
              <a:rPr lang="en-IN" i="1" dirty="0" smtClean="0">
                <a:latin typeface="Times-Italic"/>
              </a:rPr>
              <a:t>=</a:t>
            </a:r>
            <a:r>
              <a:rPr lang="en-IN" dirty="0" smtClean="0">
                <a:latin typeface="MathematicalPi-One"/>
              </a:rPr>
              <a:t> -</a:t>
            </a:r>
            <a:r>
              <a:rPr lang="en-IN" i="1" dirty="0" err="1" smtClean="0">
                <a:latin typeface="Times-Italic"/>
              </a:rPr>
              <a:t>x</a:t>
            </a:r>
            <a:r>
              <a:rPr lang="en-IN" sz="800" i="1" dirty="0" err="1" smtClean="0">
                <a:latin typeface="Times-Italic"/>
              </a:rPr>
              <a:t>p</a:t>
            </a:r>
            <a:r>
              <a:rPr lang="en-IN" sz="800" i="1" dirty="0" smtClean="0">
                <a:latin typeface="Times-Italic"/>
              </a:rPr>
              <a:t> </a:t>
            </a:r>
            <a:r>
              <a:rPr lang="en-IN" i="1" dirty="0">
                <a:latin typeface="Times-Italic"/>
              </a:rPr>
              <a:t>.</a:t>
            </a:r>
            <a:endParaRPr lang="en-IN" dirty="0"/>
          </a:p>
        </p:txBody>
      </p:sp>
    </p:spTree>
    <p:extLst>
      <p:ext uri="{BB962C8B-B14F-4D97-AF65-F5344CB8AC3E}">
        <p14:creationId xmlns:p14="http://schemas.microsoft.com/office/powerpoint/2010/main" val="20318394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1707" y="711676"/>
            <a:ext cx="4804890" cy="511817"/>
          </a:xfrm>
        </p:spPr>
        <p:txBody>
          <a:bodyPr>
            <a:normAutofit fontScale="90000"/>
          </a:bodyPr>
          <a:lstStyle/>
          <a:p>
            <a:r>
              <a:rPr lang="en-IN" b="1" dirty="0"/>
              <a:t>Space Charge Width</a:t>
            </a:r>
            <a:endParaRPr lang="en-IN"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5" name="Picture 4"/>
          <p:cNvPicPr>
            <a:picLocks noChangeAspect="1"/>
          </p:cNvPicPr>
          <p:nvPr/>
        </p:nvPicPr>
        <p:blipFill>
          <a:blip r:embed="rId2"/>
          <a:stretch>
            <a:fillRect/>
          </a:stretch>
        </p:blipFill>
        <p:spPr>
          <a:xfrm>
            <a:off x="875690" y="1511698"/>
            <a:ext cx="3093219" cy="870894"/>
          </a:xfrm>
          <a:prstGeom prst="rect">
            <a:avLst/>
          </a:prstGeom>
        </p:spPr>
      </p:pic>
      <p:pic>
        <p:nvPicPr>
          <p:cNvPr id="6" name="Picture 5"/>
          <p:cNvPicPr>
            <a:picLocks noChangeAspect="1"/>
          </p:cNvPicPr>
          <p:nvPr/>
        </p:nvPicPr>
        <p:blipFill>
          <a:blip r:embed="rId3"/>
          <a:stretch>
            <a:fillRect/>
          </a:stretch>
        </p:blipFill>
        <p:spPr>
          <a:xfrm>
            <a:off x="875690" y="2503372"/>
            <a:ext cx="3044610" cy="845135"/>
          </a:xfrm>
          <a:prstGeom prst="rect">
            <a:avLst/>
          </a:prstGeom>
        </p:spPr>
      </p:pic>
      <p:pic>
        <p:nvPicPr>
          <p:cNvPr id="7" name="Picture 6"/>
          <p:cNvPicPr>
            <a:picLocks noChangeAspect="1"/>
          </p:cNvPicPr>
          <p:nvPr/>
        </p:nvPicPr>
        <p:blipFill>
          <a:blip r:embed="rId4"/>
          <a:stretch>
            <a:fillRect/>
          </a:stretch>
        </p:blipFill>
        <p:spPr>
          <a:xfrm>
            <a:off x="1151630" y="3549944"/>
            <a:ext cx="2492730" cy="739206"/>
          </a:xfrm>
          <a:prstGeom prst="rect">
            <a:avLst/>
          </a:prstGeom>
        </p:spPr>
      </p:pic>
      <p:pic>
        <p:nvPicPr>
          <p:cNvPr id="9" name="Picture 8"/>
          <p:cNvPicPr>
            <a:picLocks noChangeAspect="1"/>
          </p:cNvPicPr>
          <p:nvPr/>
        </p:nvPicPr>
        <p:blipFill>
          <a:blip r:embed="rId5"/>
          <a:stretch>
            <a:fillRect/>
          </a:stretch>
        </p:blipFill>
        <p:spPr>
          <a:xfrm>
            <a:off x="875690" y="674126"/>
            <a:ext cx="910165" cy="519000"/>
          </a:xfrm>
          <a:prstGeom prst="rect">
            <a:avLst/>
          </a:prstGeom>
        </p:spPr>
      </p:pic>
      <p:pic>
        <p:nvPicPr>
          <p:cNvPr id="10" name="Picture 9"/>
          <p:cNvPicPr>
            <a:picLocks noChangeAspect="1"/>
          </p:cNvPicPr>
          <p:nvPr/>
        </p:nvPicPr>
        <p:blipFill>
          <a:blip r:embed="rId6"/>
          <a:stretch>
            <a:fillRect/>
          </a:stretch>
        </p:blipFill>
        <p:spPr>
          <a:xfrm>
            <a:off x="2260936" y="633349"/>
            <a:ext cx="3251935" cy="600553"/>
          </a:xfrm>
          <a:prstGeom prst="rect">
            <a:avLst/>
          </a:prstGeom>
        </p:spPr>
      </p:pic>
      <p:pic>
        <p:nvPicPr>
          <p:cNvPr id="3" name="Picture 2"/>
          <p:cNvPicPr>
            <a:picLocks noChangeAspect="1"/>
          </p:cNvPicPr>
          <p:nvPr/>
        </p:nvPicPr>
        <p:blipFill>
          <a:blip r:embed="rId7"/>
          <a:stretch>
            <a:fillRect/>
          </a:stretch>
        </p:blipFill>
        <p:spPr>
          <a:xfrm>
            <a:off x="3968909" y="1501290"/>
            <a:ext cx="8124353" cy="716142"/>
          </a:xfrm>
          <a:prstGeom prst="rect">
            <a:avLst/>
          </a:prstGeom>
        </p:spPr>
      </p:pic>
      <p:pic>
        <p:nvPicPr>
          <p:cNvPr id="11" name="Picture 10"/>
          <p:cNvPicPr>
            <a:picLocks noChangeAspect="1"/>
          </p:cNvPicPr>
          <p:nvPr/>
        </p:nvPicPr>
        <p:blipFill>
          <a:blip r:embed="rId8"/>
          <a:stretch>
            <a:fillRect/>
          </a:stretch>
        </p:blipFill>
        <p:spPr>
          <a:xfrm flipH="1" flipV="1">
            <a:off x="4157289" y="4837925"/>
            <a:ext cx="6983771" cy="666962"/>
          </a:xfrm>
          <a:prstGeom prst="rect">
            <a:avLst/>
          </a:prstGeom>
        </p:spPr>
      </p:pic>
    </p:spTree>
    <p:extLst>
      <p:ext uri="{BB962C8B-B14F-4D97-AF65-F5344CB8AC3E}">
        <p14:creationId xmlns:p14="http://schemas.microsoft.com/office/powerpoint/2010/main" val="28639449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47282"/>
            <a:ext cx="9601196" cy="447423"/>
          </a:xfrm>
        </p:spPr>
        <p:txBody>
          <a:bodyPr>
            <a:normAutofit fontScale="90000"/>
          </a:bodyPr>
          <a:lstStyle/>
          <a:p>
            <a:r>
              <a:rPr lang="en-IN" b="1" dirty="0"/>
              <a:t>REVERSE APPLIED BIAS</a:t>
            </a:r>
            <a:endParaRPr lang="en-IN"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Rectangle 4"/>
          <p:cNvSpPr/>
          <p:nvPr/>
        </p:nvSpPr>
        <p:spPr>
          <a:xfrm>
            <a:off x="768438" y="1196386"/>
            <a:ext cx="10552091" cy="646331"/>
          </a:xfrm>
          <a:prstGeom prst="rect">
            <a:avLst/>
          </a:prstGeom>
        </p:spPr>
        <p:txBody>
          <a:bodyPr wrap="square">
            <a:spAutoFit/>
          </a:bodyPr>
          <a:lstStyle/>
          <a:p>
            <a:pPr algn="just"/>
            <a:r>
              <a:rPr lang="en-IN" dirty="0">
                <a:latin typeface="Times-Roman"/>
              </a:rPr>
              <a:t>If we apply a potential between the p and n regions, we will no longer be in an </a:t>
            </a:r>
            <a:r>
              <a:rPr lang="en-IN" dirty="0" smtClean="0">
                <a:latin typeface="Times-Roman"/>
              </a:rPr>
              <a:t>equilibrium condition—the </a:t>
            </a:r>
            <a:r>
              <a:rPr lang="en-IN" dirty="0">
                <a:latin typeface="Times-Roman"/>
              </a:rPr>
              <a:t>Fermi energy level will no longer be constant through </a:t>
            </a:r>
            <a:r>
              <a:rPr lang="en-IN" dirty="0" smtClean="0">
                <a:latin typeface="Times-Roman"/>
              </a:rPr>
              <a:t>the system</a:t>
            </a:r>
            <a:r>
              <a:rPr lang="en-IN" dirty="0">
                <a:latin typeface="Times-Roman"/>
              </a:rPr>
              <a:t>.</a:t>
            </a:r>
            <a:endParaRPr lang="en-IN" dirty="0"/>
          </a:p>
        </p:txBody>
      </p:sp>
      <p:pic>
        <p:nvPicPr>
          <p:cNvPr id="7" name="Picture 6"/>
          <p:cNvPicPr>
            <a:picLocks noChangeAspect="1"/>
          </p:cNvPicPr>
          <p:nvPr/>
        </p:nvPicPr>
        <p:blipFill rotWithShape="1">
          <a:blip r:embed="rId2"/>
          <a:srcRect l="23422" t="17561" r="37705" b="33495"/>
          <a:stretch/>
        </p:blipFill>
        <p:spPr>
          <a:xfrm>
            <a:off x="875762" y="1842717"/>
            <a:ext cx="4662153" cy="3314779"/>
          </a:xfrm>
          <a:prstGeom prst="rect">
            <a:avLst/>
          </a:prstGeom>
          <a:ln>
            <a:solidFill>
              <a:schemeClr val="accent1"/>
            </a:solidFill>
          </a:ln>
        </p:spPr>
      </p:pic>
      <p:sp>
        <p:nvSpPr>
          <p:cNvPr id="8" name="Rectangle 7"/>
          <p:cNvSpPr/>
          <p:nvPr/>
        </p:nvSpPr>
        <p:spPr>
          <a:xfrm>
            <a:off x="5645239" y="2428530"/>
            <a:ext cx="5675290" cy="923330"/>
          </a:xfrm>
          <a:prstGeom prst="rect">
            <a:avLst/>
          </a:prstGeom>
        </p:spPr>
        <p:txBody>
          <a:bodyPr wrap="square">
            <a:spAutoFit/>
          </a:bodyPr>
          <a:lstStyle/>
          <a:p>
            <a:pPr algn="just"/>
            <a:r>
              <a:rPr lang="en-IN" dirty="0">
                <a:latin typeface="Times-Roman"/>
              </a:rPr>
              <a:t>The total potential barrier, indicated by </a:t>
            </a:r>
            <a:r>
              <a:rPr lang="en-IN" i="1" dirty="0" err="1">
                <a:latin typeface="Times-Italic"/>
              </a:rPr>
              <a:t>V</a:t>
            </a:r>
            <a:r>
              <a:rPr lang="en-IN" sz="800" dirty="0" err="1">
                <a:latin typeface="Times-Roman"/>
              </a:rPr>
              <a:t>total</a:t>
            </a:r>
            <a:r>
              <a:rPr lang="en-IN" sz="800" dirty="0">
                <a:latin typeface="Times-Roman"/>
              </a:rPr>
              <a:t> </a:t>
            </a:r>
            <a:r>
              <a:rPr lang="en-IN" i="1" dirty="0">
                <a:latin typeface="Times-Italic"/>
              </a:rPr>
              <a:t>, </a:t>
            </a:r>
            <a:r>
              <a:rPr lang="en-IN" dirty="0">
                <a:latin typeface="Times-Roman"/>
              </a:rPr>
              <a:t>has increased. The applied </a:t>
            </a:r>
            <a:r>
              <a:rPr lang="en-IN" dirty="0" smtClean="0">
                <a:latin typeface="Times-Roman"/>
              </a:rPr>
              <a:t>potential is </a:t>
            </a:r>
            <a:r>
              <a:rPr lang="en-IN" dirty="0">
                <a:latin typeface="Times-Roman"/>
              </a:rPr>
              <a:t>the reverse-biased condition. The total potential barrier is now given </a:t>
            </a:r>
            <a:r>
              <a:rPr lang="en-IN" dirty="0" smtClean="0">
                <a:latin typeface="Times-Roman"/>
              </a:rPr>
              <a:t>by</a:t>
            </a:r>
            <a:endParaRPr lang="en-IN" dirty="0">
              <a:latin typeface="Times-Roman"/>
            </a:endParaRPr>
          </a:p>
        </p:txBody>
      </p:sp>
      <p:pic>
        <p:nvPicPr>
          <p:cNvPr id="9" name="Picture 8"/>
          <p:cNvPicPr>
            <a:picLocks noChangeAspect="1"/>
          </p:cNvPicPr>
          <p:nvPr/>
        </p:nvPicPr>
        <p:blipFill>
          <a:blip r:embed="rId3"/>
          <a:stretch>
            <a:fillRect/>
          </a:stretch>
        </p:blipFill>
        <p:spPr>
          <a:xfrm>
            <a:off x="6803353" y="3500106"/>
            <a:ext cx="2996993" cy="663258"/>
          </a:xfrm>
          <a:prstGeom prst="rect">
            <a:avLst/>
          </a:prstGeom>
        </p:spPr>
      </p:pic>
      <p:pic>
        <p:nvPicPr>
          <p:cNvPr id="10" name="Picture 9"/>
          <p:cNvPicPr>
            <a:picLocks noChangeAspect="1"/>
          </p:cNvPicPr>
          <p:nvPr/>
        </p:nvPicPr>
        <p:blipFill>
          <a:blip r:embed="rId4"/>
          <a:stretch>
            <a:fillRect/>
          </a:stretch>
        </p:blipFill>
        <p:spPr>
          <a:xfrm>
            <a:off x="7422480" y="4100766"/>
            <a:ext cx="1979097" cy="611290"/>
          </a:xfrm>
          <a:prstGeom prst="rect">
            <a:avLst/>
          </a:prstGeom>
        </p:spPr>
      </p:pic>
      <p:pic>
        <p:nvPicPr>
          <p:cNvPr id="3" name="Picture 2"/>
          <p:cNvPicPr>
            <a:picLocks noChangeAspect="1"/>
          </p:cNvPicPr>
          <p:nvPr/>
        </p:nvPicPr>
        <p:blipFill rotWithShape="1">
          <a:blip r:embed="rId5"/>
          <a:srcRect r="45350"/>
          <a:stretch/>
        </p:blipFill>
        <p:spPr>
          <a:xfrm>
            <a:off x="9800346" y="3831735"/>
            <a:ext cx="2571483" cy="2466975"/>
          </a:xfrm>
          <a:prstGeom prst="rect">
            <a:avLst/>
          </a:prstGeom>
        </p:spPr>
      </p:pic>
    </p:spTree>
    <p:extLst>
      <p:ext uri="{BB962C8B-B14F-4D97-AF65-F5344CB8AC3E}">
        <p14:creationId xmlns:p14="http://schemas.microsoft.com/office/powerpoint/2010/main" val="2382715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724556"/>
            <a:ext cx="9601196" cy="292876"/>
          </a:xfrm>
        </p:spPr>
        <p:txBody>
          <a:bodyPr>
            <a:normAutofit fontScale="90000"/>
          </a:bodyPr>
          <a:lstStyle/>
          <a:p>
            <a:r>
              <a:rPr lang="en-IN" b="1" dirty="0"/>
              <a:t>Space Charge Width and Electric Field</a:t>
            </a:r>
            <a:endParaRPr lang="en-IN"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5" name="Picture 4"/>
          <p:cNvPicPr>
            <a:picLocks noChangeAspect="1"/>
          </p:cNvPicPr>
          <p:nvPr/>
        </p:nvPicPr>
        <p:blipFill>
          <a:blip r:embed="rId2"/>
          <a:stretch>
            <a:fillRect/>
          </a:stretch>
        </p:blipFill>
        <p:spPr>
          <a:xfrm>
            <a:off x="879308" y="1421035"/>
            <a:ext cx="4993458" cy="2357320"/>
          </a:xfrm>
          <a:prstGeom prst="rect">
            <a:avLst/>
          </a:prstGeom>
          <a:ln>
            <a:solidFill>
              <a:schemeClr val="accent1"/>
            </a:solidFill>
          </a:ln>
        </p:spPr>
      </p:pic>
      <p:sp>
        <p:nvSpPr>
          <p:cNvPr id="6" name="Rectangle 5"/>
          <p:cNvSpPr/>
          <p:nvPr/>
        </p:nvSpPr>
        <p:spPr>
          <a:xfrm>
            <a:off x="6143223" y="1270493"/>
            <a:ext cx="5293216" cy="1200329"/>
          </a:xfrm>
          <a:prstGeom prst="rect">
            <a:avLst/>
          </a:prstGeom>
        </p:spPr>
        <p:txBody>
          <a:bodyPr wrap="square">
            <a:spAutoFit/>
          </a:bodyPr>
          <a:lstStyle/>
          <a:p>
            <a:pPr algn="just"/>
            <a:r>
              <a:rPr lang="en-IN" dirty="0">
                <a:latin typeface="Times-Roman"/>
              </a:rPr>
              <a:t>In all of the previous equations, the built-in potential barrier can be replaced </a:t>
            </a:r>
            <a:r>
              <a:rPr lang="en-IN" dirty="0" smtClean="0">
                <a:latin typeface="Times-Roman"/>
              </a:rPr>
              <a:t>by the </a:t>
            </a:r>
            <a:r>
              <a:rPr lang="en-IN" dirty="0">
                <a:latin typeface="Times-Roman"/>
              </a:rPr>
              <a:t>total potential barrier. The total space charge width can be written</a:t>
            </a:r>
            <a:endParaRPr lang="en-IN" dirty="0"/>
          </a:p>
        </p:txBody>
      </p:sp>
      <p:pic>
        <p:nvPicPr>
          <p:cNvPr id="7" name="Picture 6"/>
          <p:cNvPicPr>
            <a:picLocks noChangeAspect="1"/>
          </p:cNvPicPr>
          <p:nvPr/>
        </p:nvPicPr>
        <p:blipFill>
          <a:blip r:embed="rId3"/>
          <a:stretch>
            <a:fillRect/>
          </a:stretch>
        </p:blipFill>
        <p:spPr>
          <a:xfrm>
            <a:off x="6337440" y="2470822"/>
            <a:ext cx="4527721" cy="1178660"/>
          </a:xfrm>
          <a:prstGeom prst="rect">
            <a:avLst/>
          </a:prstGeom>
        </p:spPr>
      </p:pic>
      <p:pic>
        <p:nvPicPr>
          <p:cNvPr id="8" name="Picture 7"/>
          <p:cNvPicPr>
            <a:picLocks noChangeAspect="1"/>
          </p:cNvPicPr>
          <p:nvPr/>
        </p:nvPicPr>
        <p:blipFill>
          <a:blip r:embed="rId4"/>
          <a:stretch>
            <a:fillRect/>
          </a:stretch>
        </p:blipFill>
        <p:spPr>
          <a:xfrm>
            <a:off x="6693722" y="3721881"/>
            <a:ext cx="3815156" cy="1049760"/>
          </a:xfrm>
          <a:prstGeom prst="rect">
            <a:avLst/>
          </a:prstGeom>
        </p:spPr>
      </p:pic>
      <p:pic>
        <p:nvPicPr>
          <p:cNvPr id="9" name="Picture 8"/>
          <p:cNvPicPr>
            <a:picLocks noChangeAspect="1"/>
          </p:cNvPicPr>
          <p:nvPr/>
        </p:nvPicPr>
        <p:blipFill>
          <a:blip r:embed="rId5"/>
          <a:stretch>
            <a:fillRect/>
          </a:stretch>
        </p:blipFill>
        <p:spPr>
          <a:xfrm>
            <a:off x="1295401" y="3980502"/>
            <a:ext cx="3218083" cy="786609"/>
          </a:xfrm>
          <a:prstGeom prst="rect">
            <a:avLst/>
          </a:prstGeom>
        </p:spPr>
      </p:pic>
      <p:pic>
        <p:nvPicPr>
          <p:cNvPr id="10" name="Picture 9"/>
          <p:cNvPicPr>
            <a:picLocks noChangeAspect="1"/>
          </p:cNvPicPr>
          <p:nvPr/>
        </p:nvPicPr>
        <p:blipFill>
          <a:blip r:embed="rId6"/>
          <a:stretch>
            <a:fillRect/>
          </a:stretch>
        </p:blipFill>
        <p:spPr>
          <a:xfrm>
            <a:off x="1673712" y="4894493"/>
            <a:ext cx="2461459" cy="947125"/>
          </a:xfrm>
          <a:prstGeom prst="rect">
            <a:avLst/>
          </a:prstGeom>
        </p:spPr>
      </p:pic>
    </p:spTree>
    <p:extLst>
      <p:ext uri="{BB962C8B-B14F-4D97-AF65-F5344CB8AC3E}">
        <p14:creationId xmlns:p14="http://schemas.microsoft.com/office/powerpoint/2010/main" val="29176192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1295401" y="5943242"/>
            <a:ext cx="7305900" cy="279400"/>
          </a:xfrm>
        </p:spPr>
        <p:txBody>
          <a:bodyPr/>
          <a:lstStyle/>
          <a:p>
            <a:r>
              <a:rPr lang="en-IN" smtClean="0"/>
              <a:t>ELECTRONIC MATERIALS AND DEVICES       DR.M.SARANYA NAIR </a:t>
            </a:r>
            <a:endParaRPr lang="en-IN"/>
          </a:p>
        </p:txBody>
      </p:sp>
      <p:sp>
        <p:nvSpPr>
          <p:cNvPr id="5" name="Rectangle 4"/>
          <p:cNvSpPr/>
          <p:nvPr/>
        </p:nvSpPr>
        <p:spPr>
          <a:xfrm>
            <a:off x="832834" y="713327"/>
            <a:ext cx="10552090" cy="1138773"/>
          </a:xfrm>
          <a:prstGeom prst="rect">
            <a:avLst/>
          </a:prstGeom>
        </p:spPr>
        <p:txBody>
          <a:bodyPr wrap="square">
            <a:spAutoFit/>
          </a:bodyPr>
          <a:lstStyle/>
          <a:p>
            <a:pPr algn="just"/>
            <a:r>
              <a:rPr lang="en-IN" dirty="0">
                <a:solidFill>
                  <a:srgbClr val="FF0000"/>
                </a:solidFill>
                <a:latin typeface="Times-Roman"/>
              </a:rPr>
              <a:t>Calculate the width of the space charge region in a </a:t>
            </a:r>
            <a:r>
              <a:rPr lang="en-IN" dirty="0" err="1">
                <a:solidFill>
                  <a:srgbClr val="FF0000"/>
                </a:solidFill>
                <a:latin typeface="Times-Roman"/>
              </a:rPr>
              <a:t>pn</a:t>
            </a:r>
            <a:r>
              <a:rPr lang="en-IN" dirty="0">
                <a:solidFill>
                  <a:srgbClr val="FF0000"/>
                </a:solidFill>
                <a:latin typeface="Times-Roman"/>
              </a:rPr>
              <a:t> junction when a </a:t>
            </a:r>
            <a:r>
              <a:rPr lang="en-IN" dirty="0" smtClean="0">
                <a:solidFill>
                  <a:srgbClr val="FF0000"/>
                </a:solidFill>
                <a:latin typeface="Times-Roman"/>
              </a:rPr>
              <a:t>reverse biased</a:t>
            </a:r>
            <a:endParaRPr lang="en-IN" dirty="0">
              <a:solidFill>
                <a:srgbClr val="FF0000"/>
              </a:solidFill>
              <a:latin typeface="Times-Roman"/>
            </a:endParaRPr>
          </a:p>
          <a:p>
            <a:pPr algn="just"/>
            <a:r>
              <a:rPr lang="en-IN" dirty="0">
                <a:solidFill>
                  <a:srgbClr val="FF0000"/>
                </a:solidFill>
                <a:latin typeface="Times-Roman"/>
              </a:rPr>
              <a:t>voltage is applied.</a:t>
            </a:r>
          </a:p>
          <a:p>
            <a:pPr algn="just"/>
            <a:r>
              <a:rPr lang="en-IN" sz="1600" dirty="0">
                <a:latin typeface="Times-Roman"/>
              </a:rPr>
              <a:t>C</a:t>
            </a:r>
            <a:r>
              <a:rPr lang="en-IN" sz="1600" dirty="0" smtClean="0">
                <a:latin typeface="Times-Roman"/>
              </a:rPr>
              <a:t>onsider </a:t>
            </a:r>
            <a:r>
              <a:rPr lang="en-IN" sz="1600" dirty="0">
                <a:latin typeface="Times-Roman"/>
              </a:rPr>
              <a:t>a silicon </a:t>
            </a:r>
            <a:r>
              <a:rPr lang="en-IN" sz="1600" dirty="0" err="1">
                <a:latin typeface="Times-Roman"/>
              </a:rPr>
              <a:t>pn</a:t>
            </a:r>
            <a:r>
              <a:rPr lang="en-IN" sz="1600" dirty="0">
                <a:latin typeface="Times-Roman"/>
              </a:rPr>
              <a:t> junction at </a:t>
            </a:r>
            <a:r>
              <a:rPr lang="en-IN" sz="1600" i="1" dirty="0">
                <a:latin typeface="Times-Italic"/>
              </a:rPr>
              <a:t>T </a:t>
            </a:r>
            <a:r>
              <a:rPr lang="en-IN" sz="1600" i="1" dirty="0" smtClean="0">
                <a:latin typeface="Times-Italic"/>
              </a:rPr>
              <a:t>=</a:t>
            </a:r>
            <a:r>
              <a:rPr lang="en-IN" sz="1600" dirty="0" smtClean="0">
                <a:latin typeface="MathematicalPi-One"/>
              </a:rPr>
              <a:t> </a:t>
            </a:r>
            <a:r>
              <a:rPr lang="en-IN" sz="1600" dirty="0">
                <a:latin typeface="Times-Roman"/>
              </a:rPr>
              <a:t>300 K with doping concentrations of </a:t>
            </a:r>
            <a:r>
              <a:rPr lang="en-IN" sz="1600" i="1" dirty="0" smtClean="0">
                <a:latin typeface="Times-Italic"/>
              </a:rPr>
              <a:t>Na=</a:t>
            </a:r>
            <a:r>
              <a:rPr lang="en-IN" sz="1600" dirty="0" smtClean="0">
                <a:latin typeface="Times-Roman"/>
              </a:rPr>
              <a:t>10</a:t>
            </a:r>
            <a:r>
              <a:rPr lang="en-IN" sz="1600" baseline="30000" dirty="0" smtClean="0">
                <a:latin typeface="Times-Roman"/>
              </a:rPr>
              <a:t>16</a:t>
            </a:r>
            <a:r>
              <a:rPr lang="en-IN" sz="1600" dirty="0">
                <a:latin typeface="Times-Roman"/>
              </a:rPr>
              <a:t>/</a:t>
            </a:r>
            <a:r>
              <a:rPr lang="en-IN" sz="1600" dirty="0" smtClean="0">
                <a:latin typeface="Times-Roman"/>
              </a:rPr>
              <a:t>cm</a:t>
            </a:r>
            <a:r>
              <a:rPr lang="en-IN" sz="1600" baseline="30000" dirty="0" smtClean="0">
                <a:latin typeface="Times-Roman"/>
              </a:rPr>
              <a:t>3</a:t>
            </a:r>
            <a:r>
              <a:rPr lang="en-IN" sz="1600" dirty="0" smtClean="0">
                <a:latin typeface="Times-Roman"/>
              </a:rPr>
              <a:t> </a:t>
            </a:r>
            <a:r>
              <a:rPr lang="en-IN" sz="1600" dirty="0">
                <a:latin typeface="Times-Roman"/>
              </a:rPr>
              <a:t>and </a:t>
            </a:r>
            <a:r>
              <a:rPr lang="en-IN" sz="1600" i="1" dirty="0" err="1">
                <a:latin typeface="Times-Italic"/>
              </a:rPr>
              <a:t>Nd</a:t>
            </a:r>
            <a:r>
              <a:rPr lang="en-IN" sz="1600" i="1" dirty="0">
                <a:latin typeface="Times-Italic"/>
              </a:rPr>
              <a:t> </a:t>
            </a:r>
            <a:r>
              <a:rPr lang="en-IN" sz="1600" dirty="0" smtClean="0">
                <a:latin typeface="MathematicalPi-One"/>
              </a:rPr>
              <a:t>=</a:t>
            </a:r>
            <a:r>
              <a:rPr lang="en-IN" sz="1600" dirty="0" smtClean="0">
                <a:latin typeface="Times-Roman"/>
              </a:rPr>
              <a:t>10</a:t>
            </a:r>
            <a:r>
              <a:rPr lang="en-IN" sz="1600" baseline="30000" dirty="0" smtClean="0">
                <a:latin typeface="Times-Roman"/>
              </a:rPr>
              <a:t>15</a:t>
            </a:r>
            <a:r>
              <a:rPr lang="en-IN" sz="1600" dirty="0" smtClean="0">
                <a:latin typeface="Times-Roman"/>
              </a:rPr>
              <a:t> /cm</a:t>
            </a:r>
            <a:r>
              <a:rPr lang="en-IN" sz="1600" baseline="30000" dirty="0" smtClean="0">
                <a:latin typeface="Times-Roman"/>
              </a:rPr>
              <a:t>3</a:t>
            </a:r>
            <a:r>
              <a:rPr lang="en-IN" sz="1600" dirty="0">
                <a:latin typeface="Times-Roman"/>
              </a:rPr>
              <a:t>. Assume that </a:t>
            </a:r>
            <a:r>
              <a:rPr lang="en-IN" sz="1600" i="1" dirty="0" err="1">
                <a:latin typeface="Times-Italic"/>
              </a:rPr>
              <a:t>ni</a:t>
            </a:r>
            <a:r>
              <a:rPr lang="en-IN" sz="1600" i="1" dirty="0">
                <a:latin typeface="Times-Italic"/>
              </a:rPr>
              <a:t> </a:t>
            </a:r>
            <a:r>
              <a:rPr lang="en-IN" sz="1600" i="1" dirty="0" smtClean="0">
                <a:latin typeface="Times-Italic"/>
              </a:rPr>
              <a:t>=</a:t>
            </a:r>
            <a:r>
              <a:rPr lang="en-IN" sz="1600" dirty="0" smtClean="0">
                <a:latin typeface="MathematicalPi-One"/>
              </a:rPr>
              <a:t> </a:t>
            </a:r>
            <a:r>
              <a:rPr lang="en-IN" sz="1600" dirty="0" smtClean="0">
                <a:latin typeface="Times-Roman"/>
              </a:rPr>
              <a:t>1</a:t>
            </a:r>
            <a:r>
              <a:rPr lang="en-IN" sz="1600" i="1" dirty="0" smtClean="0">
                <a:latin typeface="Times-Italic"/>
              </a:rPr>
              <a:t>.</a:t>
            </a:r>
            <a:r>
              <a:rPr lang="en-IN" sz="1600" dirty="0" smtClean="0">
                <a:latin typeface="Times-Roman"/>
              </a:rPr>
              <a:t>5x10</a:t>
            </a:r>
            <a:r>
              <a:rPr lang="en-IN" sz="1600" baseline="30000" dirty="0" smtClean="0">
                <a:latin typeface="Times-Roman"/>
              </a:rPr>
              <a:t>10</a:t>
            </a:r>
            <a:r>
              <a:rPr lang="en-IN" sz="1600" dirty="0">
                <a:latin typeface="Times-Roman"/>
              </a:rPr>
              <a:t>/</a:t>
            </a:r>
            <a:r>
              <a:rPr lang="en-IN" sz="1600" dirty="0" smtClean="0">
                <a:latin typeface="Times-Roman"/>
              </a:rPr>
              <a:t>cm</a:t>
            </a:r>
            <a:r>
              <a:rPr lang="en-IN" sz="1600" baseline="30000" dirty="0" smtClean="0">
                <a:latin typeface="Times-Roman"/>
              </a:rPr>
              <a:t>3</a:t>
            </a:r>
            <a:r>
              <a:rPr lang="en-IN" sz="1600" dirty="0" smtClean="0">
                <a:latin typeface="Times-Roman"/>
              </a:rPr>
              <a:t> </a:t>
            </a:r>
            <a:r>
              <a:rPr lang="en-IN" sz="1600" dirty="0">
                <a:latin typeface="Times-Roman"/>
              </a:rPr>
              <a:t>and </a:t>
            </a:r>
            <a:r>
              <a:rPr lang="en-IN" sz="1600" i="1" dirty="0">
                <a:latin typeface="Times-Italic"/>
              </a:rPr>
              <a:t>VR </a:t>
            </a:r>
            <a:r>
              <a:rPr lang="en-IN" sz="1600" i="1" dirty="0" smtClean="0">
                <a:latin typeface="Times-Italic"/>
              </a:rPr>
              <a:t>=</a:t>
            </a:r>
            <a:r>
              <a:rPr lang="en-IN" sz="1600" dirty="0" smtClean="0">
                <a:latin typeface="MathematicalPi-One"/>
              </a:rPr>
              <a:t> </a:t>
            </a:r>
            <a:r>
              <a:rPr lang="en-IN" sz="1600" dirty="0">
                <a:latin typeface="Times-Roman"/>
              </a:rPr>
              <a:t>5 V.</a:t>
            </a:r>
            <a:endParaRPr lang="en-IN" sz="1600" dirty="0"/>
          </a:p>
        </p:txBody>
      </p:sp>
      <p:pic>
        <p:nvPicPr>
          <p:cNvPr id="6" name="Picture 5"/>
          <p:cNvPicPr>
            <a:picLocks noChangeAspect="1"/>
          </p:cNvPicPr>
          <p:nvPr/>
        </p:nvPicPr>
        <p:blipFill>
          <a:blip r:embed="rId2"/>
          <a:stretch>
            <a:fillRect/>
          </a:stretch>
        </p:blipFill>
        <p:spPr>
          <a:xfrm>
            <a:off x="6543502" y="2204115"/>
            <a:ext cx="4527721" cy="1178660"/>
          </a:xfrm>
          <a:prstGeom prst="rect">
            <a:avLst/>
          </a:prstGeom>
        </p:spPr>
      </p:pic>
      <p:pic>
        <p:nvPicPr>
          <p:cNvPr id="2" name="Picture 1"/>
          <p:cNvPicPr>
            <a:picLocks noChangeAspect="1"/>
          </p:cNvPicPr>
          <p:nvPr/>
        </p:nvPicPr>
        <p:blipFill>
          <a:blip r:embed="rId3"/>
          <a:stretch>
            <a:fillRect/>
          </a:stretch>
        </p:blipFill>
        <p:spPr>
          <a:xfrm>
            <a:off x="9023352" y="5038613"/>
            <a:ext cx="2047871" cy="283828"/>
          </a:xfrm>
          <a:prstGeom prst="rect">
            <a:avLst/>
          </a:prstGeom>
        </p:spPr>
      </p:pic>
    </p:spTree>
    <p:extLst>
      <p:ext uri="{BB962C8B-B14F-4D97-AF65-F5344CB8AC3E}">
        <p14:creationId xmlns:p14="http://schemas.microsoft.com/office/powerpoint/2010/main" val="23780752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Rectangle 4"/>
          <p:cNvSpPr/>
          <p:nvPr/>
        </p:nvSpPr>
        <p:spPr>
          <a:xfrm>
            <a:off x="897228" y="664979"/>
            <a:ext cx="10552090" cy="1292662"/>
          </a:xfrm>
          <a:prstGeom prst="rect">
            <a:avLst/>
          </a:prstGeom>
        </p:spPr>
        <p:txBody>
          <a:bodyPr wrap="square">
            <a:spAutoFit/>
          </a:bodyPr>
          <a:lstStyle/>
          <a:p>
            <a:pPr algn="just"/>
            <a:r>
              <a:rPr lang="en-IN" dirty="0">
                <a:solidFill>
                  <a:srgbClr val="FF0000"/>
                </a:solidFill>
                <a:latin typeface="Times-Roman"/>
              </a:rPr>
              <a:t>Design a </a:t>
            </a:r>
            <a:r>
              <a:rPr lang="en-IN" dirty="0" err="1">
                <a:solidFill>
                  <a:srgbClr val="FF0000"/>
                </a:solidFill>
                <a:latin typeface="Times-Roman"/>
              </a:rPr>
              <a:t>pn</a:t>
            </a:r>
            <a:r>
              <a:rPr lang="en-IN" dirty="0">
                <a:solidFill>
                  <a:srgbClr val="FF0000"/>
                </a:solidFill>
                <a:latin typeface="Times-Roman"/>
              </a:rPr>
              <a:t> junction to meet maximum electric </a:t>
            </a:r>
            <a:r>
              <a:rPr lang="en-IN" dirty="0" smtClean="0">
                <a:solidFill>
                  <a:srgbClr val="FF0000"/>
                </a:solidFill>
                <a:latin typeface="Times-Roman"/>
              </a:rPr>
              <a:t>field </a:t>
            </a:r>
            <a:r>
              <a:rPr lang="en-IN" dirty="0">
                <a:solidFill>
                  <a:srgbClr val="FF0000"/>
                </a:solidFill>
                <a:latin typeface="Times-Roman"/>
              </a:rPr>
              <a:t>and voltage </a:t>
            </a:r>
            <a:r>
              <a:rPr lang="en-IN" dirty="0" smtClean="0">
                <a:solidFill>
                  <a:srgbClr val="FF0000"/>
                </a:solidFill>
                <a:latin typeface="Times-Roman"/>
              </a:rPr>
              <a:t>specifications</a:t>
            </a:r>
            <a:r>
              <a:rPr lang="en-IN" dirty="0">
                <a:solidFill>
                  <a:srgbClr val="FF0000"/>
                </a:solidFill>
                <a:latin typeface="Times-Roman"/>
              </a:rPr>
              <a:t>.</a:t>
            </a:r>
          </a:p>
          <a:p>
            <a:pPr algn="just"/>
            <a:r>
              <a:rPr lang="en-IN" dirty="0">
                <a:latin typeface="Times-Roman"/>
              </a:rPr>
              <a:t>Consider a silicon </a:t>
            </a:r>
            <a:r>
              <a:rPr lang="en-IN" dirty="0" err="1">
                <a:latin typeface="Times-Roman"/>
              </a:rPr>
              <a:t>pn</a:t>
            </a:r>
            <a:r>
              <a:rPr lang="en-IN" dirty="0">
                <a:latin typeface="Times-Roman"/>
              </a:rPr>
              <a:t> junction at </a:t>
            </a:r>
            <a:r>
              <a:rPr lang="en-IN" i="1" dirty="0">
                <a:latin typeface="Times-Italic"/>
              </a:rPr>
              <a:t>T </a:t>
            </a:r>
            <a:r>
              <a:rPr lang="en-IN" i="1" dirty="0" smtClean="0">
                <a:latin typeface="Times-Italic"/>
              </a:rPr>
              <a:t>=</a:t>
            </a:r>
            <a:r>
              <a:rPr lang="en-IN" dirty="0" smtClean="0">
                <a:latin typeface="MathematicalPi-One"/>
              </a:rPr>
              <a:t> </a:t>
            </a:r>
            <a:r>
              <a:rPr lang="en-IN" dirty="0">
                <a:latin typeface="Times-Roman"/>
              </a:rPr>
              <a:t>300 K with a p-type doping concentration </a:t>
            </a:r>
            <a:r>
              <a:rPr lang="en-IN" dirty="0" smtClean="0">
                <a:latin typeface="Times-Roman"/>
              </a:rPr>
              <a:t>of </a:t>
            </a:r>
            <a:r>
              <a:rPr lang="en-IN" sz="2000" i="1" dirty="0" smtClean="0">
                <a:latin typeface="Times-Italic"/>
              </a:rPr>
              <a:t>Na =</a:t>
            </a:r>
            <a:r>
              <a:rPr lang="en-IN" sz="2000" dirty="0" smtClean="0">
                <a:latin typeface="MathematicalPi-One"/>
              </a:rPr>
              <a:t> </a:t>
            </a:r>
            <a:r>
              <a:rPr lang="en-IN" sz="2000" dirty="0">
                <a:latin typeface="Times-Roman"/>
              </a:rPr>
              <a:t>2 </a:t>
            </a:r>
            <a:r>
              <a:rPr lang="en-IN" sz="2000" dirty="0" smtClean="0">
                <a:latin typeface="Times-Roman"/>
              </a:rPr>
              <a:t>x</a:t>
            </a:r>
            <a:r>
              <a:rPr lang="en-IN" sz="2000" dirty="0" smtClean="0">
                <a:latin typeface="MathematicalPi-One"/>
              </a:rPr>
              <a:t> </a:t>
            </a:r>
            <a:r>
              <a:rPr lang="en-IN" sz="2000" dirty="0">
                <a:latin typeface="Times-Roman"/>
              </a:rPr>
              <a:t>10</a:t>
            </a:r>
            <a:r>
              <a:rPr lang="en-IN" sz="2000" baseline="30000" dirty="0">
                <a:latin typeface="Times-Roman"/>
              </a:rPr>
              <a:t>17</a:t>
            </a:r>
            <a:r>
              <a:rPr lang="en-IN" sz="2000" dirty="0">
                <a:latin typeface="Times-Roman"/>
              </a:rPr>
              <a:t> </a:t>
            </a:r>
            <a:r>
              <a:rPr lang="en-IN" sz="2000" dirty="0" smtClean="0">
                <a:latin typeface="Times-Roman"/>
              </a:rPr>
              <a:t>/cm</a:t>
            </a:r>
            <a:r>
              <a:rPr lang="en-IN" sz="2000" baseline="30000" dirty="0" smtClean="0">
                <a:latin typeface="Times-Roman"/>
              </a:rPr>
              <a:t>3</a:t>
            </a:r>
            <a:r>
              <a:rPr lang="en-IN" dirty="0">
                <a:latin typeface="Times-Roman"/>
              </a:rPr>
              <a:t>. </a:t>
            </a:r>
            <a:r>
              <a:rPr lang="en-IN" dirty="0">
                <a:solidFill>
                  <a:srgbClr val="FF0000"/>
                </a:solidFill>
                <a:latin typeface="Times-Roman"/>
              </a:rPr>
              <a:t>Determine the n-type doping concentration </a:t>
            </a:r>
            <a:r>
              <a:rPr lang="en-IN" dirty="0">
                <a:latin typeface="Times-Roman"/>
              </a:rPr>
              <a:t>such that the maximum </a:t>
            </a:r>
            <a:r>
              <a:rPr lang="en-IN" dirty="0" smtClean="0">
                <a:latin typeface="Times-Roman"/>
              </a:rPr>
              <a:t>electric field </a:t>
            </a:r>
            <a:r>
              <a:rPr lang="en-IN" dirty="0">
                <a:latin typeface="Times-Roman"/>
              </a:rPr>
              <a:t>is </a:t>
            </a:r>
            <a:r>
              <a:rPr lang="en-IN" sz="2000" dirty="0" err="1">
                <a:latin typeface="Times-Roman"/>
              </a:rPr>
              <a:t>Emax</a:t>
            </a:r>
            <a:r>
              <a:rPr lang="en-IN" sz="2000" dirty="0">
                <a:latin typeface="Times-Roman"/>
              </a:rPr>
              <a:t> </a:t>
            </a:r>
            <a:r>
              <a:rPr lang="en-IN" sz="2000" dirty="0" smtClean="0">
                <a:latin typeface="Times-Roman"/>
              </a:rPr>
              <a:t>=</a:t>
            </a:r>
            <a:r>
              <a:rPr lang="en-IN" sz="2000" dirty="0" smtClean="0">
                <a:latin typeface="MathematicalPi-Three"/>
              </a:rPr>
              <a:t> </a:t>
            </a:r>
            <a:r>
              <a:rPr lang="en-IN" sz="2000" dirty="0" smtClean="0">
                <a:latin typeface="MathematicalPi-One"/>
              </a:rPr>
              <a:t> </a:t>
            </a:r>
            <a:r>
              <a:rPr lang="en-IN" sz="2000" dirty="0">
                <a:latin typeface="Times-Roman"/>
              </a:rPr>
              <a:t>2.5 </a:t>
            </a:r>
            <a:r>
              <a:rPr lang="en-IN" sz="2000" dirty="0" smtClean="0">
                <a:latin typeface="Times-Roman"/>
              </a:rPr>
              <a:t>x</a:t>
            </a:r>
            <a:r>
              <a:rPr lang="en-IN" sz="2000" dirty="0" smtClean="0">
                <a:latin typeface="MathematicalPi-One"/>
              </a:rPr>
              <a:t> </a:t>
            </a:r>
            <a:r>
              <a:rPr lang="en-IN" sz="2000" dirty="0">
                <a:latin typeface="Times-Roman"/>
              </a:rPr>
              <a:t>10</a:t>
            </a:r>
            <a:r>
              <a:rPr lang="en-IN" sz="2000" baseline="30000" dirty="0">
                <a:latin typeface="Times-Roman"/>
              </a:rPr>
              <a:t>5</a:t>
            </a:r>
            <a:r>
              <a:rPr lang="en-IN" sz="2000" dirty="0">
                <a:latin typeface="Times-Roman"/>
              </a:rPr>
              <a:t> V/cm </a:t>
            </a:r>
            <a:r>
              <a:rPr lang="en-IN" dirty="0">
                <a:latin typeface="Times-Roman"/>
              </a:rPr>
              <a:t>at a reverse-biased voltage of </a:t>
            </a:r>
            <a:r>
              <a:rPr lang="en-IN" i="1" dirty="0">
                <a:latin typeface="Times-Italic"/>
              </a:rPr>
              <a:t>V</a:t>
            </a:r>
            <a:r>
              <a:rPr lang="en-IN" sz="800" i="1" dirty="0">
                <a:latin typeface="Times-Italic"/>
              </a:rPr>
              <a:t>R </a:t>
            </a:r>
            <a:r>
              <a:rPr lang="en-IN" dirty="0">
                <a:latin typeface="MathematicalPi-One"/>
              </a:rPr>
              <a:t> </a:t>
            </a:r>
            <a:r>
              <a:rPr lang="en-IN" dirty="0" smtClean="0">
                <a:latin typeface="MathematicalPi-One"/>
              </a:rPr>
              <a:t>= </a:t>
            </a:r>
            <a:r>
              <a:rPr lang="en-IN" dirty="0" smtClean="0">
                <a:latin typeface="Times-Roman"/>
              </a:rPr>
              <a:t>25 </a:t>
            </a:r>
            <a:r>
              <a:rPr lang="en-IN" dirty="0">
                <a:latin typeface="Times-Roman"/>
              </a:rPr>
              <a:t>V.</a:t>
            </a:r>
            <a:endParaRPr lang="en-IN" dirty="0"/>
          </a:p>
        </p:txBody>
      </p:sp>
      <p:pic>
        <p:nvPicPr>
          <p:cNvPr id="2" name="Picture 1"/>
          <p:cNvPicPr>
            <a:picLocks noChangeAspect="1"/>
          </p:cNvPicPr>
          <p:nvPr/>
        </p:nvPicPr>
        <p:blipFill>
          <a:blip r:embed="rId2"/>
          <a:stretch>
            <a:fillRect/>
          </a:stretch>
        </p:blipFill>
        <p:spPr>
          <a:xfrm>
            <a:off x="9418088" y="5404705"/>
            <a:ext cx="1495271" cy="324375"/>
          </a:xfrm>
          <a:prstGeom prst="rect">
            <a:avLst/>
          </a:prstGeom>
        </p:spPr>
      </p:pic>
    </p:spTree>
    <p:extLst>
      <p:ext uri="{BB962C8B-B14F-4D97-AF65-F5344CB8AC3E}">
        <p14:creationId xmlns:p14="http://schemas.microsoft.com/office/powerpoint/2010/main" val="2538327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595766"/>
            <a:ext cx="9601196" cy="589091"/>
          </a:xfrm>
        </p:spPr>
        <p:txBody>
          <a:bodyPr>
            <a:normAutofit fontScale="90000"/>
          </a:bodyPr>
          <a:lstStyle/>
          <a:p>
            <a:r>
              <a:rPr lang="en-IN" dirty="0" smtClean="0"/>
              <a:t>FORWARD APPLIED BIAS</a:t>
            </a:r>
            <a:endParaRPr lang="en-IN"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Rectangle 4"/>
          <p:cNvSpPr/>
          <p:nvPr/>
        </p:nvSpPr>
        <p:spPr>
          <a:xfrm>
            <a:off x="704045" y="1184857"/>
            <a:ext cx="10668000" cy="369332"/>
          </a:xfrm>
          <a:prstGeom prst="rect">
            <a:avLst/>
          </a:prstGeom>
        </p:spPr>
        <p:txBody>
          <a:bodyPr wrap="square">
            <a:spAutoFit/>
          </a:bodyPr>
          <a:lstStyle/>
          <a:p>
            <a:r>
              <a:rPr lang="en-IN" dirty="0">
                <a:latin typeface="Times-Roman"/>
              </a:rPr>
              <a:t>When a forward-bias voltage is applied to a </a:t>
            </a:r>
            <a:r>
              <a:rPr lang="en-IN" dirty="0" err="1">
                <a:latin typeface="Times-Roman"/>
              </a:rPr>
              <a:t>pn</a:t>
            </a:r>
            <a:r>
              <a:rPr lang="en-IN" dirty="0">
                <a:latin typeface="Times-Roman"/>
              </a:rPr>
              <a:t> junction, a current will be </a:t>
            </a:r>
            <a:r>
              <a:rPr lang="en-IN" dirty="0" smtClean="0">
                <a:latin typeface="Times-Roman"/>
              </a:rPr>
              <a:t>induced in </a:t>
            </a:r>
            <a:r>
              <a:rPr lang="en-IN" dirty="0">
                <a:latin typeface="Times-Roman"/>
              </a:rPr>
              <a:t>the device.</a:t>
            </a:r>
            <a:endParaRPr lang="en-IN" dirty="0"/>
          </a:p>
        </p:txBody>
      </p:sp>
      <p:pic>
        <p:nvPicPr>
          <p:cNvPr id="3" name="Picture 2"/>
          <p:cNvPicPr>
            <a:picLocks noChangeAspect="1"/>
          </p:cNvPicPr>
          <p:nvPr/>
        </p:nvPicPr>
        <p:blipFill rotWithShape="1">
          <a:blip r:embed="rId2"/>
          <a:srcRect l="19942" t="17209" r="18218" b="27509"/>
          <a:stretch/>
        </p:blipFill>
        <p:spPr>
          <a:xfrm>
            <a:off x="1833083" y="1555702"/>
            <a:ext cx="8010660" cy="4043966"/>
          </a:xfrm>
          <a:prstGeom prst="rect">
            <a:avLst/>
          </a:prstGeom>
          <a:ln>
            <a:solidFill>
              <a:schemeClr val="accent1"/>
            </a:solidFill>
          </a:ln>
        </p:spPr>
      </p:pic>
    </p:spTree>
    <p:extLst>
      <p:ext uri="{BB962C8B-B14F-4D97-AF65-F5344CB8AC3E}">
        <p14:creationId xmlns:p14="http://schemas.microsoft.com/office/powerpoint/2010/main" val="29499300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Rectangle 4"/>
          <p:cNvSpPr/>
          <p:nvPr/>
        </p:nvSpPr>
        <p:spPr>
          <a:xfrm>
            <a:off x="800636" y="1881723"/>
            <a:ext cx="10590726" cy="3416320"/>
          </a:xfrm>
          <a:prstGeom prst="rect">
            <a:avLst/>
          </a:prstGeom>
        </p:spPr>
        <p:txBody>
          <a:bodyPr wrap="square">
            <a:spAutoFit/>
          </a:bodyPr>
          <a:lstStyle/>
          <a:p>
            <a:pPr marL="285750" indent="-285750" algn="just">
              <a:buFont typeface="Arial" panose="020B0604020202020204" pitchFamily="34" charset="0"/>
              <a:buChar char="•"/>
            </a:pPr>
            <a:r>
              <a:rPr lang="en-IN" dirty="0">
                <a:latin typeface="Times-Roman"/>
              </a:rPr>
              <a:t>The total potential barrier is now reduced. </a:t>
            </a:r>
            <a:endParaRPr lang="en-IN" dirty="0" smtClean="0">
              <a:latin typeface="Times-Roman"/>
            </a:endParaRPr>
          </a:p>
          <a:p>
            <a:pPr marL="285750" indent="-285750" algn="just">
              <a:buFont typeface="Arial" panose="020B0604020202020204" pitchFamily="34" charset="0"/>
              <a:buChar char="•"/>
            </a:pPr>
            <a:endParaRPr lang="en-IN" dirty="0">
              <a:latin typeface="Times-Roman"/>
            </a:endParaRPr>
          </a:p>
          <a:p>
            <a:pPr marL="285750" indent="-285750" algn="just">
              <a:buFont typeface="Arial" panose="020B0604020202020204" pitchFamily="34" charset="0"/>
              <a:buChar char="•"/>
            </a:pPr>
            <a:r>
              <a:rPr lang="en-IN" dirty="0" smtClean="0">
                <a:latin typeface="Times-Roman"/>
              </a:rPr>
              <a:t>The smaller </a:t>
            </a:r>
            <a:r>
              <a:rPr lang="en-IN" dirty="0">
                <a:latin typeface="Times-Roman"/>
              </a:rPr>
              <a:t>potential barrier means that the electric </a:t>
            </a:r>
            <a:r>
              <a:rPr lang="en-IN" dirty="0" smtClean="0">
                <a:latin typeface="Times-Roman"/>
              </a:rPr>
              <a:t>field </a:t>
            </a:r>
            <a:r>
              <a:rPr lang="en-IN" dirty="0">
                <a:latin typeface="Times-Roman"/>
              </a:rPr>
              <a:t>in the depletion region is </a:t>
            </a:r>
            <a:r>
              <a:rPr lang="en-IN" dirty="0" smtClean="0">
                <a:latin typeface="Times-Roman"/>
              </a:rPr>
              <a:t>also reduced</a:t>
            </a:r>
            <a:r>
              <a:rPr lang="en-IN" dirty="0">
                <a:latin typeface="Times-Roman"/>
              </a:rPr>
              <a:t>. </a:t>
            </a:r>
            <a:endParaRPr lang="en-IN" dirty="0" smtClean="0">
              <a:latin typeface="Times-Roman"/>
            </a:endParaRPr>
          </a:p>
          <a:p>
            <a:pPr marL="285750" indent="-285750" algn="just">
              <a:buFont typeface="Arial" panose="020B0604020202020204" pitchFamily="34" charset="0"/>
              <a:buChar char="•"/>
            </a:pPr>
            <a:endParaRPr lang="en-IN" dirty="0">
              <a:latin typeface="Times-Roman"/>
            </a:endParaRPr>
          </a:p>
          <a:p>
            <a:pPr marL="285750" indent="-285750" algn="just">
              <a:buFont typeface="Arial" panose="020B0604020202020204" pitchFamily="34" charset="0"/>
              <a:buChar char="•"/>
            </a:pPr>
            <a:r>
              <a:rPr lang="en-IN" dirty="0" smtClean="0">
                <a:latin typeface="Times-Roman"/>
              </a:rPr>
              <a:t>The </a:t>
            </a:r>
            <a:r>
              <a:rPr lang="en-IN" dirty="0">
                <a:latin typeface="Times-Roman"/>
              </a:rPr>
              <a:t>smaller electric </a:t>
            </a:r>
            <a:r>
              <a:rPr lang="en-IN" dirty="0" smtClean="0">
                <a:latin typeface="Times-Roman"/>
              </a:rPr>
              <a:t>field </a:t>
            </a:r>
            <a:r>
              <a:rPr lang="en-IN" dirty="0">
                <a:latin typeface="Times-Roman"/>
              </a:rPr>
              <a:t>means that the electrons and holes are no </a:t>
            </a:r>
            <a:r>
              <a:rPr lang="en-IN" dirty="0" smtClean="0">
                <a:latin typeface="Times-Roman"/>
              </a:rPr>
              <a:t>longer held </a:t>
            </a:r>
            <a:r>
              <a:rPr lang="en-IN" dirty="0">
                <a:latin typeface="Times-Roman"/>
              </a:rPr>
              <a:t>back in the n and p regions, respectively. </a:t>
            </a:r>
            <a:endParaRPr lang="en-IN" dirty="0" smtClean="0">
              <a:latin typeface="Times-Roman"/>
            </a:endParaRPr>
          </a:p>
          <a:p>
            <a:pPr marL="285750" indent="-285750" algn="just">
              <a:buFont typeface="Arial" panose="020B0604020202020204" pitchFamily="34" charset="0"/>
              <a:buChar char="•"/>
            </a:pPr>
            <a:endParaRPr lang="en-IN" dirty="0" smtClean="0">
              <a:latin typeface="Times-Roman"/>
            </a:endParaRPr>
          </a:p>
          <a:p>
            <a:pPr marL="285750" indent="-285750" algn="just">
              <a:buFont typeface="Arial" panose="020B0604020202020204" pitchFamily="34" charset="0"/>
              <a:buChar char="•"/>
            </a:pPr>
            <a:r>
              <a:rPr lang="en-IN" dirty="0" smtClean="0">
                <a:latin typeface="Times-Roman"/>
              </a:rPr>
              <a:t>There </a:t>
            </a:r>
            <a:r>
              <a:rPr lang="en-IN" dirty="0">
                <a:latin typeface="Times-Roman"/>
              </a:rPr>
              <a:t>will be a diffusion of holes </a:t>
            </a:r>
            <a:r>
              <a:rPr lang="en-IN" dirty="0" smtClean="0">
                <a:latin typeface="Times-Roman"/>
              </a:rPr>
              <a:t>from the </a:t>
            </a:r>
            <a:r>
              <a:rPr lang="en-IN" dirty="0">
                <a:latin typeface="Times-Roman"/>
              </a:rPr>
              <a:t>p region across the space charge region where they will </a:t>
            </a:r>
            <a:r>
              <a:rPr lang="en-IN" dirty="0" smtClean="0">
                <a:latin typeface="Times-Roman"/>
              </a:rPr>
              <a:t>flow </a:t>
            </a:r>
            <a:r>
              <a:rPr lang="en-IN" dirty="0">
                <a:latin typeface="Times-Roman"/>
              </a:rPr>
              <a:t>into the n </a:t>
            </a:r>
            <a:r>
              <a:rPr lang="en-IN" dirty="0" smtClean="0">
                <a:latin typeface="Times-Roman"/>
              </a:rPr>
              <a:t>region. Similarly</a:t>
            </a:r>
            <a:r>
              <a:rPr lang="en-IN" dirty="0">
                <a:latin typeface="Times-Roman"/>
              </a:rPr>
              <a:t>, there will be a diffusion of electrons from the n region across the </a:t>
            </a:r>
            <a:r>
              <a:rPr lang="en-IN" dirty="0" smtClean="0">
                <a:latin typeface="Times-Roman"/>
              </a:rPr>
              <a:t>space charge </a:t>
            </a:r>
            <a:r>
              <a:rPr lang="en-IN" dirty="0">
                <a:latin typeface="Times-Roman"/>
              </a:rPr>
              <a:t>region where they will </a:t>
            </a:r>
            <a:r>
              <a:rPr lang="en-IN" dirty="0" smtClean="0">
                <a:latin typeface="Times-Roman"/>
              </a:rPr>
              <a:t>flow </a:t>
            </a:r>
            <a:r>
              <a:rPr lang="en-IN" dirty="0">
                <a:latin typeface="Times-Roman"/>
              </a:rPr>
              <a:t>into the p region. </a:t>
            </a:r>
            <a:endParaRPr lang="en-IN" dirty="0" smtClean="0">
              <a:latin typeface="Times-Roman"/>
            </a:endParaRPr>
          </a:p>
          <a:p>
            <a:pPr marL="285750" indent="-285750" algn="just">
              <a:buFont typeface="Arial" panose="020B0604020202020204" pitchFamily="34" charset="0"/>
              <a:buChar char="•"/>
            </a:pPr>
            <a:endParaRPr lang="en-IN" dirty="0">
              <a:latin typeface="Times-Roman"/>
            </a:endParaRPr>
          </a:p>
          <a:p>
            <a:pPr marL="285750" indent="-285750" algn="just">
              <a:buFont typeface="Arial" panose="020B0604020202020204" pitchFamily="34" charset="0"/>
              <a:buChar char="•"/>
            </a:pPr>
            <a:r>
              <a:rPr lang="en-IN" dirty="0" smtClean="0">
                <a:latin typeface="Times-Roman"/>
              </a:rPr>
              <a:t>The flow </a:t>
            </a:r>
            <a:r>
              <a:rPr lang="en-IN" dirty="0">
                <a:latin typeface="Times-Roman"/>
              </a:rPr>
              <a:t>of charge generates </a:t>
            </a:r>
            <a:r>
              <a:rPr lang="en-IN" dirty="0" smtClean="0">
                <a:latin typeface="Times-Roman"/>
              </a:rPr>
              <a:t>a current </a:t>
            </a:r>
            <a:r>
              <a:rPr lang="en-IN" dirty="0">
                <a:latin typeface="Times-Roman"/>
              </a:rPr>
              <a:t>through the </a:t>
            </a:r>
            <a:r>
              <a:rPr lang="en-IN" dirty="0" err="1">
                <a:latin typeface="Times-Roman"/>
              </a:rPr>
              <a:t>pn</a:t>
            </a:r>
            <a:r>
              <a:rPr lang="en-IN" dirty="0">
                <a:latin typeface="Times-Roman"/>
              </a:rPr>
              <a:t> junction.</a:t>
            </a:r>
            <a:endParaRPr lang="en-IN" dirty="0"/>
          </a:p>
        </p:txBody>
      </p:sp>
      <p:sp>
        <p:nvSpPr>
          <p:cNvPr id="6" name="Title 1"/>
          <p:cNvSpPr>
            <a:spLocks noGrp="1"/>
          </p:cNvSpPr>
          <p:nvPr>
            <p:ph type="title"/>
          </p:nvPr>
        </p:nvSpPr>
        <p:spPr>
          <a:xfrm>
            <a:off x="1295401" y="1111389"/>
            <a:ext cx="9601196" cy="589091"/>
          </a:xfrm>
        </p:spPr>
        <p:txBody>
          <a:bodyPr>
            <a:normAutofit fontScale="90000"/>
          </a:bodyPr>
          <a:lstStyle/>
          <a:p>
            <a:r>
              <a:rPr lang="en-IN" dirty="0" smtClean="0"/>
              <a:t>FORWARD APPLIED BIAS</a:t>
            </a:r>
            <a:endParaRPr lang="en-IN" dirty="0"/>
          </a:p>
        </p:txBody>
      </p:sp>
    </p:spTree>
    <p:extLst>
      <p:ext uri="{BB962C8B-B14F-4D97-AF65-F5344CB8AC3E}">
        <p14:creationId xmlns:p14="http://schemas.microsoft.com/office/powerpoint/2010/main" val="18648643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5" name="Picture 4"/>
          <p:cNvPicPr>
            <a:picLocks noChangeAspect="1"/>
          </p:cNvPicPr>
          <p:nvPr/>
        </p:nvPicPr>
        <p:blipFill>
          <a:blip r:embed="rId2"/>
          <a:stretch>
            <a:fillRect/>
          </a:stretch>
        </p:blipFill>
        <p:spPr>
          <a:xfrm>
            <a:off x="790414" y="1069383"/>
            <a:ext cx="10833315" cy="5517397"/>
          </a:xfrm>
          <a:prstGeom prst="rect">
            <a:avLst/>
          </a:prstGeom>
        </p:spPr>
      </p:pic>
      <p:sp>
        <p:nvSpPr>
          <p:cNvPr id="6" name="Title 1"/>
          <p:cNvSpPr>
            <a:spLocks noGrp="1"/>
          </p:cNvSpPr>
          <p:nvPr>
            <p:ph type="title"/>
          </p:nvPr>
        </p:nvSpPr>
        <p:spPr>
          <a:xfrm>
            <a:off x="1295401" y="531808"/>
            <a:ext cx="9601196" cy="537575"/>
          </a:xfrm>
        </p:spPr>
        <p:txBody>
          <a:bodyPr>
            <a:normAutofit fontScale="90000"/>
          </a:bodyPr>
          <a:lstStyle/>
          <a:p>
            <a:r>
              <a:rPr lang="en-IN" b="1" dirty="0"/>
              <a:t>Ideal Current–Voltage Relationship</a:t>
            </a:r>
            <a:endParaRPr lang="en-IN" dirty="0"/>
          </a:p>
        </p:txBody>
      </p:sp>
    </p:spTree>
    <p:extLst>
      <p:ext uri="{BB962C8B-B14F-4D97-AF65-F5344CB8AC3E}">
        <p14:creationId xmlns:p14="http://schemas.microsoft.com/office/powerpoint/2010/main" val="8594847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6" y="-241005"/>
            <a:ext cx="6815669" cy="1515533"/>
          </a:xfrm>
        </p:spPr>
        <p:txBody>
          <a:bodyPr/>
          <a:lstStyle/>
          <a:p>
            <a:r>
              <a:rPr lang="en-IN" sz="3600" b="1" dirty="0"/>
              <a:t>ELECTRONIC MATERIALS AND DEVICES</a:t>
            </a:r>
          </a:p>
        </p:txBody>
      </p:sp>
      <p:sp>
        <p:nvSpPr>
          <p:cNvPr id="3" name="Subtitle 2"/>
          <p:cNvSpPr>
            <a:spLocks noGrp="1"/>
          </p:cNvSpPr>
          <p:nvPr>
            <p:ph type="subTitle" idx="1"/>
          </p:nvPr>
        </p:nvSpPr>
        <p:spPr>
          <a:xfrm>
            <a:off x="2331077" y="1584099"/>
            <a:ext cx="7534140" cy="3721997"/>
          </a:xfrm>
        </p:spPr>
        <p:txBody>
          <a:bodyPr>
            <a:normAutofit/>
          </a:bodyPr>
          <a:lstStyle/>
          <a:p>
            <a:r>
              <a:rPr lang="en-IN" sz="3600" b="1" dirty="0"/>
              <a:t>MODULE </a:t>
            </a:r>
            <a:r>
              <a:rPr lang="en-IN" sz="3600" b="1" dirty="0" smtClean="0"/>
              <a:t>4</a:t>
            </a:r>
            <a:endParaRPr lang="en-IN" sz="3600" b="1" dirty="0"/>
          </a:p>
          <a:p>
            <a:r>
              <a:rPr lang="en-IN" sz="3600" dirty="0" smtClean="0"/>
              <a:t>  </a:t>
            </a:r>
            <a:r>
              <a:rPr lang="en-IN" sz="4400" b="1" dirty="0" smtClean="0"/>
              <a:t>Junction </a:t>
            </a:r>
            <a:r>
              <a:rPr lang="en-IN" sz="4400" b="1" dirty="0"/>
              <a:t>diodes </a:t>
            </a:r>
            <a:r>
              <a:rPr lang="en-IN" sz="4400" dirty="0"/>
              <a:t>	</a:t>
            </a:r>
          </a:p>
          <a:p>
            <a:r>
              <a:rPr lang="en-IN" b="1" dirty="0">
                <a:solidFill>
                  <a:srgbClr val="FF0000"/>
                </a:solidFill>
              </a:rPr>
              <a:t>	</a:t>
            </a: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Tree>
    <p:extLst>
      <p:ext uri="{BB962C8B-B14F-4D97-AF65-F5344CB8AC3E}">
        <p14:creationId xmlns:p14="http://schemas.microsoft.com/office/powerpoint/2010/main" val="26196826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537575"/>
          </a:xfrm>
        </p:spPr>
        <p:txBody>
          <a:bodyPr>
            <a:normAutofit fontScale="90000"/>
          </a:bodyPr>
          <a:lstStyle/>
          <a:p>
            <a:r>
              <a:rPr lang="en-IN" b="1" dirty="0"/>
              <a:t>Ideal Current–Voltage Relationship</a:t>
            </a:r>
            <a:endParaRPr lang="en-IN"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5" name="Picture 4"/>
          <p:cNvPicPr>
            <a:picLocks noChangeAspect="1"/>
          </p:cNvPicPr>
          <p:nvPr/>
        </p:nvPicPr>
        <p:blipFill>
          <a:blip r:embed="rId2"/>
          <a:stretch>
            <a:fillRect/>
          </a:stretch>
        </p:blipFill>
        <p:spPr>
          <a:xfrm>
            <a:off x="876639" y="1614015"/>
            <a:ext cx="2420353" cy="1067209"/>
          </a:xfrm>
          <a:prstGeom prst="rect">
            <a:avLst/>
          </a:prstGeom>
        </p:spPr>
      </p:pic>
      <p:pic>
        <p:nvPicPr>
          <p:cNvPr id="6" name="Picture 5"/>
          <p:cNvPicPr>
            <a:picLocks noChangeAspect="1"/>
          </p:cNvPicPr>
          <p:nvPr/>
        </p:nvPicPr>
        <p:blipFill>
          <a:blip r:embed="rId3"/>
          <a:stretch>
            <a:fillRect/>
          </a:stretch>
        </p:blipFill>
        <p:spPr>
          <a:xfrm>
            <a:off x="6375917" y="1978927"/>
            <a:ext cx="2471111" cy="873345"/>
          </a:xfrm>
          <a:prstGeom prst="rect">
            <a:avLst/>
          </a:prstGeom>
        </p:spPr>
      </p:pic>
      <p:pic>
        <p:nvPicPr>
          <p:cNvPr id="7" name="Picture 6"/>
          <p:cNvPicPr>
            <a:picLocks noChangeAspect="1"/>
          </p:cNvPicPr>
          <p:nvPr/>
        </p:nvPicPr>
        <p:blipFill>
          <a:blip r:embed="rId4"/>
          <a:stretch>
            <a:fillRect/>
          </a:stretch>
        </p:blipFill>
        <p:spPr>
          <a:xfrm>
            <a:off x="1203201" y="2931819"/>
            <a:ext cx="1359870" cy="611139"/>
          </a:xfrm>
          <a:prstGeom prst="rect">
            <a:avLst/>
          </a:prstGeom>
        </p:spPr>
      </p:pic>
      <p:pic>
        <p:nvPicPr>
          <p:cNvPr id="8" name="Picture 7"/>
          <p:cNvPicPr>
            <a:picLocks noChangeAspect="1"/>
          </p:cNvPicPr>
          <p:nvPr/>
        </p:nvPicPr>
        <p:blipFill>
          <a:blip r:embed="rId5"/>
          <a:stretch>
            <a:fillRect/>
          </a:stretch>
        </p:blipFill>
        <p:spPr>
          <a:xfrm>
            <a:off x="1327509" y="3551023"/>
            <a:ext cx="1111254" cy="831688"/>
          </a:xfrm>
          <a:prstGeom prst="rect">
            <a:avLst/>
          </a:prstGeom>
        </p:spPr>
      </p:pic>
      <p:pic>
        <p:nvPicPr>
          <p:cNvPr id="9" name="Picture 8"/>
          <p:cNvPicPr>
            <a:picLocks noChangeAspect="1"/>
          </p:cNvPicPr>
          <p:nvPr/>
        </p:nvPicPr>
        <p:blipFill>
          <a:blip r:embed="rId6"/>
          <a:stretch>
            <a:fillRect/>
          </a:stretch>
        </p:blipFill>
        <p:spPr>
          <a:xfrm>
            <a:off x="4018466" y="2892526"/>
            <a:ext cx="2189151" cy="883115"/>
          </a:xfrm>
          <a:prstGeom prst="rect">
            <a:avLst/>
          </a:prstGeom>
        </p:spPr>
      </p:pic>
      <p:pic>
        <p:nvPicPr>
          <p:cNvPr id="10" name="Picture 9"/>
          <p:cNvPicPr>
            <a:picLocks noChangeAspect="1"/>
          </p:cNvPicPr>
          <p:nvPr/>
        </p:nvPicPr>
        <p:blipFill>
          <a:blip r:embed="rId7"/>
          <a:stretch>
            <a:fillRect/>
          </a:stretch>
        </p:blipFill>
        <p:spPr>
          <a:xfrm>
            <a:off x="2770673" y="3852618"/>
            <a:ext cx="6394792" cy="962474"/>
          </a:xfrm>
          <a:prstGeom prst="rect">
            <a:avLst/>
          </a:prstGeom>
        </p:spPr>
      </p:pic>
      <p:pic>
        <p:nvPicPr>
          <p:cNvPr id="11" name="Picture 10"/>
          <p:cNvPicPr>
            <a:picLocks noChangeAspect="1"/>
          </p:cNvPicPr>
          <p:nvPr/>
        </p:nvPicPr>
        <p:blipFill>
          <a:blip r:embed="rId8"/>
          <a:stretch>
            <a:fillRect/>
          </a:stretch>
        </p:blipFill>
        <p:spPr>
          <a:xfrm>
            <a:off x="3602210" y="4881149"/>
            <a:ext cx="2102373" cy="961561"/>
          </a:xfrm>
          <a:prstGeom prst="rect">
            <a:avLst/>
          </a:prstGeom>
        </p:spPr>
      </p:pic>
      <p:pic>
        <p:nvPicPr>
          <p:cNvPr id="12" name="Picture 11"/>
          <p:cNvPicPr>
            <a:picLocks noChangeAspect="1"/>
          </p:cNvPicPr>
          <p:nvPr/>
        </p:nvPicPr>
        <p:blipFill>
          <a:blip r:embed="rId9"/>
          <a:stretch>
            <a:fillRect/>
          </a:stretch>
        </p:blipFill>
        <p:spPr>
          <a:xfrm>
            <a:off x="5968069" y="4936983"/>
            <a:ext cx="2152661" cy="902673"/>
          </a:xfrm>
          <a:prstGeom prst="rect">
            <a:avLst/>
          </a:prstGeom>
        </p:spPr>
      </p:pic>
      <p:sp>
        <p:nvSpPr>
          <p:cNvPr id="13" name="Rectangle 12"/>
          <p:cNvSpPr/>
          <p:nvPr/>
        </p:nvSpPr>
        <p:spPr>
          <a:xfrm>
            <a:off x="3296992" y="1600783"/>
            <a:ext cx="8113690" cy="646331"/>
          </a:xfrm>
          <a:prstGeom prst="rect">
            <a:avLst/>
          </a:prstGeom>
        </p:spPr>
        <p:txBody>
          <a:bodyPr wrap="square">
            <a:spAutoFit/>
          </a:bodyPr>
          <a:lstStyle/>
          <a:p>
            <a:r>
              <a:rPr lang="en-IN" dirty="0">
                <a:latin typeface="Times-Roman"/>
              </a:rPr>
              <a:t>If we divide the equation by </a:t>
            </a:r>
            <a:r>
              <a:rPr lang="en-IN" i="1" dirty="0" err="1">
                <a:latin typeface="Times-Italic"/>
              </a:rPr>
              <a:t>V</a:t>
            </a:r>
            <a:r>
              <a:rPr lang="en-IN" sz="800" i="1" dirty="0" err="1">
                <a:latin typeface="Times-Italic"/>
              </a:rPr>
              <a:t>t</a:t>
            </a:r>
            <a:r>
              <a:rPr lang="en-IN" sz="800" i="1" dirty="0">
                <a:latin typeface="Times-Italic"/>
              </a:rPr>
              <a:t> </a:t>
            </a:r>
            <a:r>
              <a:rPr lang="en-IN" dirty="0">
                <a:latin typeface="MathematicalPi-One"/>
              </a:rPr>
              <a:t> </a:t>
            </a:r>
            <a:r>
              <a:rPr lang="en-IN" dirty="0" smtClean="0">
                <a:latin typeface="MathematicalPi-One"/>
              </a:rPr>
              <a:t>= </a:t>
            </a:r>
            <a:r>
              <a:rPr lang="en-IN" i="1" dirty="0" err="1" smtClean="0">
                <a:latin typeface="Times-Italic"/>
              </a:rPr>
              <a:t>kT</a:t>
            </a:r>
            <a:r>
              <a:rPr lang="en-IN" i="1" dirty="0" smtClean="0">
                <a:latin typeface="Times-Italic"/>
              </a:rPr>
              <a:t> / e</a:t>
            </a:r>
            <a:r>
              <a:rPr lang="en-IN" dirty="0">
                <a:latin typeface="Times-Roman"/>
              </a:rPr>
              <a:t>, take the exponential of both sides, and</a:t>
            </a:r>
          </a:p>
          <a:p>
            <a:r>
              <a:rPr lang="en-IN" dirty="0">
                <a:latin typeface="Times-Roman"/>
              </a:rPr>
              <a:t>then take the reciprocal</a:t>
            </a:r>
            <a:endParaRPr lang="en-IN" dirty="0"/>
          </a:p>
        </p:txBody>
      </p:sp>
    </p:spTree>
    <p:extLst>
      <p:ext uri="{BB962C8B-B14F-4D97-AF65-F5344CB8AC3E}">
        <p14:creationId xmlns:p14="http://schemas.microsoft.com/office/powerpoint/2010/main" val="1046145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703163"/>
            <a:ext cx="9601196" cy="536702"/>
          </a:xfrm>
        </p:spPr>
        <p:txBody>
          <a:bodyPr>
            <a:normAutofit fontScale="90000"/>
          </a:bodyPr>
          <a:lstStyle/>
          <a:p>
            <a:r>
              <a:rPr lang="en-IN" b="1" dirty="0"/>
              <a:t>Ideal </a:t>
            </a:r>
            <a:r>
              <a:rPr lang="en-IN" b="1" dirty="0" err="1"/>
              <a:t>pn</a:t>
            </a:r>
            <a:r>
              <a:rPr lang="en-IN" b="1" dirty="0"/>
              <a:t> Junction Current</a:t>
            </a:r>
            <a:endParaRPr lang="en-IN"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6" name="Picture 5"/>
          <p:cNvPicPr>
            <a:picLocks noChangeAspect="1"/>
          </p:cNvPicPr>
          <p:nvPr/>
        </p:nvPicPr>
        <p:blipFill rotWithShape="1">
          <a:blip r:embed="rId2"/>
          <a:srcRect l="32353" t="37447" r="38813" b="22299"/>
          <a:stretch/>
        </p:blipFill>
        <p:spPr>
          <a:xfrm>
            <a:off x="774914" y="1239866"/>
            <a:ext cx="2985717" cy="2353884"/>
          </a:xfrm>
          <a:prstGeom prst="rect">
            <a:avLst/>
          </a:prstGeom>
        </p:spPr>
      </p:pic>
      <p:pic>
        <p:nvPicPr>
          <p:cNvPr id="8" name="Picture 7"/>
          <p:cNvPicPr>
            <a:picLocks noChangeAspect="1"/>
          </p:cNvPicPr>
          <p:nvPr/>
        </p:nvPicPr>
        <p:blipFill>
          <a:blip r:embed="rId3"/>
          <a:stretch>
            <a:fillRect/>
          </a:stretch>
        </p:blipFill>
        <p:spPr>
          <a:xfrm>
            <a:off x="3910631" y="1347645"/>
            <a:ext cx="3074168" cy="844917"/>
          </a:xfrm>
          <a:prstGeom prst="rect">
            <a:avLst/>
          </a:prstGeom>
        </p:spPr>
      </p:pic>
      <p:pic>
        <p:nvPicPr>
          <p:cNvPr id="9" name="Picture 8"/>
          <p:cNvPicPr>
            <a:picLocks noChangeAspect="1"/>
          </p:cNvPicPr>
          <p:nvPr/>
        </p:nvPicPr>
        <p:blipFill>
          <a:blip r:embed="rId4"/>
          <a:stretch>
            <a:fillRect/>
          </a:stretch>
        </p:blipFill>
        <p:spPr>
          <a:xfrm>
            <a:off x="5617869" y="2311949"/>
            <a:ext cx="4079261" cy="1046336"/>
          </a:xfrm>
          <a:prstGeom prst="rect">
            <a:avLst/>
          </a:prstGeom>
        </p:spPr>
      </p:pic>
      <p:pic>
        <p:nvPicPr>
          <p:cNvPr id="10" name="Picture 9"/>
          <p:cNvPicPr>
            <a:picLocks noChangeAspect="1"/>
          </p:cNvPicPr>
          <p:nvPr/>
        </p:nvPicPr>
        <p:blipFill>
          <a:blip r:embed="rId5"/>
          <a:stretch>
            <a:fillRect/>
          </a:stretch>
        </p:blipFill>
        <p:spPr>
          <a:xfrm>
            <a:off x="3908427" y="3414878"/>
            <a:ext cx="2794602" cy="788614"/>
          </a:xfrm>
          <a:prstGeom prst="rect">
            <a:avLst/>
          </a:prstGeom>
        </p:spPr>
      </p:pic>
      <p:pic>
        <p:nvPicPr>
          <p:cNvPr id="11" name="Picture 10"/>
          <p:cNvPicPr>
            <a:picLocks noChangeAspect="1"/>
          </p:cNvPicPr>
          <p:nvPr/>
        </p:nvPicPr>
        <p:blipFill>
          <a:blip r:embed="rId6"/>
          <a:stretch>
            <a:fillRect/>
          </a:stretch>
        </p:blipFill>
        <p:spPr>
          <a:xfrm>
            <a:off x="5617869" y="4464450"/>
            <a:ext cx="3786523" cy="932045"/>
          </a:xfrm>
          <a:prstGeom prst="rect">
            <a:avLst/>
          </a:prstGeom>
        </p:spPr>
      </p:pic>
      <p:pic>
        <p:nvPicPr>
          <p:cNvPr id="12" name="Picture 11"/>
          <p:cNvPicPr>
            <a:picLocks noChangeAspect="1"/>
          </p:cNvPicPr>
          <p:nvPr/>
        </p:nvPicPr>
        <p:blipFill rotWithShape="1">
          <a:blip r:embed="rId7"/>
          <a:srcRect t="26045" r="1781"/>
          <a:stretch/>
        </p:blipFill>
        <p:spPr>
          <a:xfrm>
            <a:off x="9863943" y="2717442"/>
            <a:ext cx="1533860" cy="363290"/>
          </a:xfrm>
          <a:prstGeom prst="rect">
            <a:avLst/>
          </a:prstGeom>
        </p:spPr>
      </p:pic>
      <p:pic>
        <p:nvPicPr>
          <p:cNvPr id="13" name="Picture 12"/>
          <p:cNvPicPr>
            <a:picLocks noChangeAspect="1"/>
          </p:cNvPicPr>
          <p:nvPr/>
        </p:nvPicPr>
        <p:blipFill>
          <a:blip r:embed="rId8"/>
          <a:stretch>
            <a:fillRect/>
          </a:stretch>
        </p:blipFill>
        <p:spPr>
          <a:xfrm>
            <a:off x="9863943" y="4687530"/>
            <a:ext cx="1495965" cy="593734"/>
          </a:xfrm>
          <a:prstGeom prst="rect">
            <a:avLst/>
          </a:prstGeom>
        </p:spPr>
      </p:pic>
      <p:pic>
        <p:nvPicPr>
          <p:cNvPr id="3" name="Picture 2"/>
          <p:cNvPicPr>
            <a:picLocks noChangeAspect="1"/>
          </p:cNvPicPr>
          <p:nvPr/>
        </p:nvPicPr>
        <p:blipFill>
          <a:blip r:embed="rId9">
            <a:lum bright="-20000" contrast="40000"/>
          </a:blip>
          <a:stretch>
            <a:fillRect/>
          </a:stretch>
        </p:blipFill>
        <p:spPr>
          <a:xfrm>
            <a:off x="7134799" y="1347646"/>
            <a:ext cx="5124663" cy="791434"/>
          </a:xfrm>
          <a:prstGeom prst="rect">
            <a:avLst/>
          </a:prstGeom>
        </p:spPr>
      </p:pic>
      <p:pic>
        <p:nvPicPr>
          <p:cNvPr id="5" name="Picture 4"/>
          <p:cNvPicPr>
            <a:picLocks noChangeAspect="1"/>
          </p:cNvPicPr>
          <p:nvPr/>
        </p:nvPicPr>
        <p:blipFill>
          <a:blip r:embed="rId10">
            <a:lum bright="-20000" contrast="40000"/>
          </a:blip>
          <a:stretch>
            <a:fillRect/>
          </a:stretch>
        </p:blipFill>
        <p:spPr>
          <a:xfrm>
            <a:off x="7134799" y="3545809"/>
            <a:ext cx="5057201" cy="691310"/>
          </a:xfrm>
          <a:prstGeom prst="rect">
            <a:avLst/>
          </a:prstGeom>
        </p:spPr>
      </p:pic>
    </p:spTree>
    <p:extLst>
      <p:ext uri="{BB962C8B-B14F-4D97-AF65-F5344CB8AC3E}">
        <p14:creationId xmlns:p14="http://schemas.microsoft.com/office/powerpoint/2010/main" val="1262848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5" name="Picture 4"/>
          <p:cNvPicPr>
            <a:picLocks noChangeAspect="1"/>
          </p:cNvPicPr>
          <p:nvPr/>
        </p:nvPicPr>
        <p:blipFill>
          <a:blip r:embed="rId2"/>
          <a:stretch>
            <a:fillRect/>
          </a:stretch>
        </p:blipFill>
        <p:spPr>
          <a:xfrm>
            <a:off x="995836" y="982132"/>
            <a:ext cx="4095741" cy="1840828"/>
          </a:xfrm>
          <a:prstGeom prst="rect">
            <a:avLst/>
          </a:prstGeom>
        </p:spPr>
      </p:pic>
      <p:pic>
        <p:nvPicPr>
          <p:cNvPr id="6" name="Picture 2" descr="SOLVED:8 The pn Junction DioUU pu(xn Dnoexp kT Hole injection Electron  injection eVa npoexp KT &quot;,( -Xp Pno npo Xp x = 0 Xn Figure 8.4 Excess  minority carrier concentrations at the"/>
          <p:cNvPicPr>
            <a:picLocks noChangeAspect="1" noChangeArrowheads="1"/>
          </p:cNvPicPr>
          <p:nvPr/>
        </p:nvPicPr>
        <p:blipFill rotWithShape="1">
          <a:blip r:embed="rId3" cstate="print">
            <a:duotone>
              <a:prstClr val="black"/>
              <a:schemeClr val="bg2">
                <a:tint val="45000"/>
                <a:satMod val="400000"/>
              </a:schemeClr>
            </a:duotone>
            <a:extLst>
              <a:ext uri="{28A0092B-C50C-407E-A947-70E740481C1C}">
                <a14:useLocalDpi xmlns:a14="http://schemas.microsoft.com/office/drawing/2010/main" val="0"/>
              </a:ext>
            </a:extLst>
          </a:blip>
          <a:srcRect t="7787" b="31174"/>
          <a:stretch/>
        </p:blipFill>
        <p:spPr bwMode="auto">
          <a:xfrm>
            <a:off x="1295401" y="3255533"/>
            <a:ext cx="3285915" cy="166799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7133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5" name="Picture 4"/>
          <p:cNvPicPr>
            <a:picLocks noChangeAspect="1"/>
          </p:cNvPicPr>
          <p:nvPr/>
        </p:nvPicPr>
        <p:blipFill>
          <a:blip r:embed="rId2"/>
          <a:stretch>
            <a:fillRect/>
          </a:stretch>
        </p:blipFill>
        <p:spPr>
          <a:xfrm>
            <a:off x="1295400" y="864307"/>
            <a:ext cx="9584409" cy="1287496"/>
          </a:xfrm>
          <a:prstGeom prst="rect">
            <a:avLst/>
          </a:prstGeom>
        </p:spPr>
      </p:pic>
      <p:pic>
        <p:nvPicPr>
          <p:cNvPr id="6" name="Picture 5"/>
          <p:cNvPicPr>
            <a:picLocks noChangeAspect="1"/>
          </p:cNvPicPr>
          <p:nvPr/>
        </p:nvPicPr>
        <p:blipFill>
          <a:blip r:embed="rId3"/>
          <a:stretch>
            <a:fillRect/>
          </a:stretch>
        </p:blipFill>
        <p:spPr>
          <a:xfrm>
            <a:off x="4253675" y="2337783"/>
            <a:ext cx="3667858" cy="1241834"/>
          </a:xfrm>
          <a:prstGeom prst="rect">
            <a:avLst/>
          </a:prstGeom>
        </p:spPr>
      </p:pic>
      <p:pic>
        <p:nvPicPr>
          <p:cNvPr id="7" name="Picture 6"/>
          <p:cNvPicPr>
            <a:picLocks noChangeAspect="1"/>
          </p:cNvPicPr>
          <p:nvPr/>
        </p:nvPicPr>
        <p:blipFill>
          <a:blip r:embed="rId4"/>
          <a:stretch>
            <a:fillRect/>
          </a:stretch>
        </p:blipFill>
        <p:spPr>
          <a:xfrm>
            <a:off x="153121" y="3579617"/>
            <a:ext cx="5007815" cy="3156764"/>
          </a:xfrm>
          <a:prstGeom prst="rect">
            <a:avLst/>
          </a:prstGeom>
        </p:spPr>
      </p:pic>
      <p:pic>
        <p:nvPicPr>
          <p:cNvPr id="8" name="Picture 7"/>
          <p:cNvPicPr>
            <a:picLocks noChangeAspect="1"/>
          </p:cNvPicPr>
          <p:nvPr/>
        </p:nvPicPr>
        <p:blipFill>
          <a:blip r:embed="rId5"/>
          <a:stretch>
            <a:fillRect/>
          </a:stretch>
        </p:blipFill>
        <p:spPr>
          <a:xfrm>
            <a:off x="6628686" y="3908655"/>
            <a:ext cx="3305728" cy="1191223"/>
          </a:xfrm>
          <a:prstGeom prst="rect">
            <a:avLst/>
          </a:prstGeom>
        </p:spPr>
      </p:pic>
    </p:spTree>
    <p:extLst>
      <p:ext uri="{BB962C8B-B14F-4D97-AF65-F5344CB8AC3E}">
        <p14:creationId xmlns:p14="http://schemas.microsoft.com/office/powerpoint/2010/main" val="14135954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Rectangle 4"/>
          <p:cNvSpPr/>
          <p:nvPr/>
        </p:nvSpPr>
        <p:spPr>
          <a:xfrm>
            <a:off x="955728" y="829555"/>
            <a:ext cx="10359933" cy="646331"/>
          </a:xfrm>
          <a:prstGeom prst="rect">
            <a:avLst/>
          </a:prstGeom>
        </p:spPr>
        <p:txBody>
          <a:bodyPr wrap="square">
            <a:spAutoFit/>
          </a:bodyPr>
          <a:lstStyle/>
          <a:p>
            <a:pPr algn="just"/>
            <a:r>
              <a:rPr lang="en-IN" dirty="0">
                <a:latin typeface="Times-Roman"/>
              </a:rPr>
              <a:t>Determine the ideal reverse-saturation current density in a silicon </a:t>
            </a:r>
            <a:r>
              <a:rPr lang="en-IN" dirty="0" err="1">
                <a:latin typeface="Times-Roman"/>
              </a:rPr>
              <a:t>pn</a:t>
            </a:r>
            <a:r>
              <a:rPr lang="en-IN" dirty="0">
                <a:latin typeface="Times-Roman"/>
              </a:rPr>
              <a:t> </a:t>
            </a:r>
            <a:r>
              <a:rPr lang="en-IN" dirty="0" smtClean="0">
                <a:latin typeface="Times-Roman"/>
              </a:rPr>
              <a:t>junction at </a:t>
            </a:r>
            <a:r>
              <a:rPr lang="en-IN" i="1" dirty="0">
                <a:latin typeface="Times-Italic"/>
              </a:rPr>
              <a:t>T </a:t>
            </a:r>
            <a:r>
              <a:rPr lang="en-IN" i="1" dirty="0" smtClean="0">
                <a:latin typeface="Times-Italic"/>
              </a:rPr>
              <a:t>=</a:t>
            </a:r>
            <a:r>
              <a:rPr lang="en-IN" dirty="0" smtClean="0">
                <a:latin typeface="MathematicalPi-One"/>
              </a:rPr>
              <a:t> </a:t>
            </a:r>
            <a:r>
              <a:rPr lang="en-IN" dirty="0">
                <a:latin typeface="Times-Roman"/>
              </a:rPr>
              <a:t>300 </a:t>
            </a:r>
            <a:r>
              <a:rPr lang="en-IN" dirty="0" smtClean="0">
                <a:latin typeface="Times-Roman"/>
              </a:rPr>
              <a:t>K. Consider </a:t>
            </a:r>
            <a:r>
              <a:rPr lang="en-IN" dirty="0">
                <a:latin typeface="Times-Roman"/>
              </a:rPr>
              <a:t>the following parameters in a silicon </a:t>
            </a:r>
            <a:r>
              <a:rPr lang="en-IN" dirty="0" err="1">
                <a:latin typeface="Times-Roman"/>
              </a:rPr>
              <a:t>pn</a:t>
            </a:r>
            <a:r>
              <a:rPr lang="en-IN" dirty="0">
                <a:latin typeface="Times-Roman"/>
              </a:rPr>
              <a:t> junction:</a:t>
            </a:r>
            <a:endParaRPr lang="en-IN" dirty="0"/>
          </a:p>
        </p:txBody>
      </p:sp>
      <p:pic>
        <p:nvPicPr>
          <p:cNvPr id="6" name="Picture 5"/>
          <p:cNvPicPr>
            <a:picLocks noChangeAspect="1"/>
          </p:cNvPicPr>
          <p:nvPr/>
        </p:nvPicPr>
        <p:blipFill>
          <a:blip r:embed="rId2"/>
          <a:stretch>
            <a:fillRect/>
          </a:stretch>
        </p:blipFill>
        <p:spPr>
          <a:xfrm>
            <a:off x="1295401" y="1602461"/>
            <a:ext cx="4547460" cy="1158871"/>
          </a:xfrm>
          <a:prstGeom prst="rect">
            <a:avLst/>
          </a:prstGeom>
        </p:spPr>
      </p:pic>
      <p:pic>
        <p:nvPicPr>
          <p:cNvPr id="7" name="Picture 6"/>
          <p:cNvPicPr>
            <a:picLocks noChangeAspect="1"/>
          </p:cNvPicPr>
          <p:nvPr/>
        </p:nvPicPr>
        <p:blipFill>
          <a:blip r:embed="rId3"/>
          <a:stretch>
            <a:fillRect/>
          </a:stretch>
        </p:blipFill>
        <p:spPr>
          <a:xfrm>
            <a:off x="7647803" y="1753838"/>
            <a:ext cx="3667858" cy="1241834"/>
          </a:xfrm>
          <a:prstGeom prst="rect">
            <a:avLst/>
          </a:prstGeom>
        </p:spPr>
      </p:pic>
    </p:spTree>
    <p:extLst>
      <p:ext uri="{BB962C8B-B14F-4D97-AF65-F5344CB8AC3E}">
        <p14:creationId xmlns:p14="http://schemas.microsoft.com/office/powerpoint/2010/main" val="23684394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3074" name="Picture 2" descr="SOLVED:8 The pn Junction DioUU pu(xn Dnoexp kT Hole injection Electron  injection eVa npoexp KT &quot;,( -Xp Pno npo Xp x = 0 Xn Figure 8.4 Excess  minority carrier concentrations at the"/>
          <p:cNvPicPr>
            <a:picLocks noChangeAspect="1" noChangeArrowheads="1"/>
          </p:cNvPicPr>
          <p:nvPr/>
        </p:nvPicPr>
        <p:blipFill rotWithShape="1">
          <a:blip r:embed="rId2">
            <a:duotone>
              <a:prstClr val="black"/>
              <a:schemeClr val="bg2">
                <a:tint val="45000"/>
                <a:satMod val="400000"/>
              </a:schemeClr>
            </a:duotone>
            <a:extLst>
              <a:ext uri="{28A0092B-C50C-407E-A947-70E740481C1C}">
                <a14:useLocalDpi xmlns:a14="http://schemas.microsoft.com/office/drawing/2010/main" val="0"/>
              </a:ext>
            </a:extLst>
          </a:blip>
          <a:srcRect t="7787" b="31174"/>
          <a:stretch/>
        </p:blipFill>
        <p:spPr bwMode="auto">
          <a:xfrm>
            <a:off x="742694" y="777619"/>
            <a:ext cx="5353306" cy="27174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6190445" y="777619"/>
            <a:ext cx="5245994" cy="2646878"/>
          </a:xfrm>
          <a:prstGeom prst="rect">
            <a:avLst/>
          </a:prstGeom>
        </p:spPr>
        <p:txBody>
          <a:bodyPr wrap="square">
            <a:spAutoFit/>
          </a:bodyPr>
          <a:lstStyle/>
          <a:p>
            <a:pPr algn="just"/>
            <a:r>
              <a:rPr lang="en-IN" dirty="0">
                <a:solidFill>
                  <a:srgbClr val="FF0000"/>
                </a:solidFill>
                <a:latin typeface="Times-Roman"/>
              </a:rPr>
              <a:t>Calculate the minority carrier concentrations at the edge of the space </a:t>
            </a:r>
            <a:r>
              <a:rPr lang="en-IN" dirty="0" smtClean="0">
                <a:solidFill>
                  <a:srgbClr val="FF0000"/>
                </a:solidFill>
                <a:latin typeface="Times-Roman"/>
              </a:rPr>
              <a:t>charge regions </a:t>
            </a:r>
            <a:r>
              <a:rPr lang="en-IN" dirty="0">
                <a:solidFill>
                  <a:srgbClr val="FF0000"/>
                </a:solidFill>
                <a:latin typeface="Times-Roman"/>
              </a:rPr>
              <a:t>in a forward-biased </a:t>
            </a:r>
            <a:r>
              <a:rPr lang="en-IN" dirty="0" err="1">
                <a:solidFill>
                  <a:srgbClr val="FF0000"/>
                </a:solidFill>
                <a:latin typeface="Times-Roman"/>
              </a:rPr>
              <a:t>pn</a:t>
            </a:r>
            <a:r>
              <a:rPr lang="en-IN" dirty="0">
                <a:solidFill>
                  <a:srgbClr val="FF0000"/>
                </a:solidFill>
                <a:latin typeface="Times-Roman"/>
              </a:rPr>
              <a:t> junction.</a:t>
            </a:r>
          </a:p>
          <a:p>
            <a:pPr algn="just"/>
            <a:r>
              <a:rPr lang="en-IN" dirty="0">
                <a:latin typeface="Times-Roman"/>
              </a:rPr>
              <a:t>Consider a silicon </a:t>
            </a:r>
            <a:r>
              <a:rPr lang="en-IN" dirty="0" err="1">
                <a:latin typeface="Times-Roman"/>
              </a:rPr>
              <a:t>pn</a:t>
            </a:r>
            <a:r>
              <a:rPr lang="en-IN" dirty="0">
                <a:latin typeface="Times-Roman"/>
              </a:rPr>
              <a:t> junction at </a:t>
            </a:r>
            <a:r>
              <a:rPr lang="en-IN" i="1" dirty="0">
                <a:latin typeface="Times-Italic"/>
              </a:rPr>
              <a:t>T </a:t>
            </a:r>
            <a:r>
              <a:rPr lang="en-IN" i="1" dirty="0" smtClean="0">
                <a:latin typeface="Times-Italic"/>
              </a:rPr>
              <a:t>=</a:t>
            </a:r>
            <a:r>
              <a:rPr lang="en-IN" dirty="0" smtClean="0">
                <a:latin typeface="MathematicalPi-One"/>
              </a:rPr>
              <a:t> </a:t>
            </a:r>
            <a:r>
              <a:rPr lang="en-IN" dirty="0">
                <a:latin typeface="Times-Roman"/>
              </a:rPr>
              <a:t>300 K. Assume the doping concentration in </a:t>
            </a:r>
            <a:r>
              <a:rPr lang="en-IN" dirty="0" smtClean="0">
                <a:latin typeface="Times-Roman"/>
              </a:rPr>
              <a:t>the n </a:t>
            </a:r>
            <a:r>
              <a:rPr lang="en-IN" dirty="0">
                <a:latin typeface="Times-Roman"/>
              </a:rPr>
              <a:t>region is </a:t>
            </a:r>
            <a:r>
              <a:rPr lang="en-IN" sz="2000" i="1" dirty="0" err="1">
                <a:latin typeface="Times-Italic"/>
              </a:rPr>
              <a:t>Nd</a:t>
            </a:r>
            <a:r>
              <a:rPr lang="en-IN" sz="2000" i="1" dirty="0">
                <a:latin typeface="Times-Italic"/>
              </a:rPr>
              <a:t> </a:t>
            </a:r>
            <a:r>
              <a:rPr lang="en-IN" sz="2000" i="1" dirty="0" smtClean="0">
                <a:latin typeface="Times-Italic"/>
              </a:rPr>
              <a:t>=</a:t>
            </a:r>
            <a:r>
              <a:rPr lang="en-IN" sz="2000" dirty="0" smtClean="0">
                <a:latin typeface="MathematicalPi-One"/>
              </a:rPr>
              <a:t> </a:t>
            </a:r>
            <a:r>
              <a:rPr lang="en-IN" sz="2000" dirty="0">
                <a:latin typeface="Times-Roman"/>
              </a:rPr>
              <a:t>10</a:t>
            </a:r>
            <a:r>
              <a:rPr lang="en-IN" sz="2000" baseline="30000" dirty="0">
                <a:latin typeface="Times-Roman"/>
              </a:rPr>
              <a:t>16</a:t>
            </a:r>
            <a:r>
              <a:rPr lang="en-IN" sz="2000" dirty="0">
                <a:latin typeface="Times-Roman"/>
              </a:rPr>
              <a:t> cm</a:t>
            </a:r>
            <a:r>
              <a:rPr lang="en-IN" sz="2000" baseline="30000" dirty="0">
                <a:latin typeface="Times-Roman"/>
              </a:rPr>
              <a:t>3 </a:t>
            </a:r>
            <a:r>
              <a:rPr lang="en-IN" dirty="0">
                <a:latin typeface="Times-Roman"/>
              </a:rPr>
              <a:t>and the doping concentration in the p region is </a:t>
            </a:r>
            <a:r>
              <a:rPr lang="en-IN" sz="2000" dirty="0">
                <a:latin typeface="Times-Roman"/>
              </a:rPr>
              <a:t>N</a:t>
            </a:r>
            <a:r>
              <a:rPr lang="en-IN" sz="2000" i="1" dirty="0">
                <a:latin typeface="Times-Italic"/>
              </a:rPr>
              <a:t>a </a:t>
            </a:r>
            <a:r>
              <a:rPr lang="en-IN" sz="2000" i="1" dirty="0" smtClean="0">
                <a:latin typeface="Times-Italic"/>
              </a:rPr>
              <a:t>=</a:t>
            </a:r>
            <a:r>
              <a:rPr lang="en-IN" sz="2000" dirty="0" smtClean="0">
                <a:latin typeface="MathematicalPi-One"/>
              </a:rPr>
              <a:t> </a:t>
            </a:r>
            <a:r>
              <a:rPr lang="en-IN" sz="2000" dirty="0">
                <a:latin typeface="Times-Roman"/>
              </a:rPr>
              <a:t>6 </a:t>
            </a:r>
            <a:r>
              <a:rPr lang="en-IN" sz="2000" dirty="0" smtClean="0">
                <a:latin typeface="Times-Roman"/>
              </a:rPr>
              <a:t>x</a:t>
            </a:r>
            <a:r>
              <a:rPr lang="en-IN" sz="2000" dirty="0" smtClean="0">
                <a:latin typeface="MathematicalPi-One"/>
              </a:rPr>
              <a:t> </a:t>
            </a:r>
            <a:r>
              <a:rPr lang="en-IN" sz="2000" dirty="0">
                <a:latin typeface="Times-Roman"/>
              </a:rPr>
              <a:t>10</a:t>
            </a:r>
            <a:r>
              <a:rPr lang="en-IN" sz="2000" baseline="30000" dirty="0">
                <a:latin typeface="Times-Roman"/>
              </a:rPr>
              <a:t>15</a:t>
            </a:r>
            <a:r>
              <a:rPr lang="en-IN" sz="2000" dirty="0">
                <a:latin typeface="Times-Roman"/>
              </a:rPr>
              <a:t> </a:t>
            </a:r>
            <a:r>
              <a:rPr lang="en-IN" sz="2000" dirty="0" smtClean="0">
                <a:latin typeface="Times-Roman"/>
              </a:rPr>
              <a:t>cm</a:t>
            </a:r>
            <a:r>
              <a:rPr lang="en-IN" sz="2000" baseline="30000" dirty="0" smtClean="0">
                <a:latin typeface="Times-Roman"/>
              </a:rPr>
              <a:t>3</a:t>
            </a:r>
            <a:r>
              <a:rPr lang="en-IN" dirty="0" smtClean="0">
                <a:latin typeface="Times-Roman"/>
              </a:rPr>
              <a:t>, and </a:t>
            </a:r>
            <a:r>
              <a:rPr lang="en-IN" dirty="0">
                <a:latin typeface="Times-Roman"/>
              </a:rPr>
              <a:t>assume that a forward bias of 0.60 V is applied to the </a:t>
            </a:r>
            <a:r>
              <a:rPr lang="en-IN" dirty="0" err="1">
                <a:latin typeface="Times-Roman"/>
              </a:rPr>
              <a:t>pn</a:t>
            </a:r>
            <a:r>
              <a:rPr lang="en-IN" dirty="0">
                <a:latin typeface="Times-Roman"/>
              </a:rPr>
              <a:t> junction.</a:t>
            </a:r>
            <a:endParaRPr lang="en-IN" dirty="0"/>
          </a:p>
        </p:txBody>
      </p:sp>
      <p:pic>
        <p:nvPicPr>
          <p:cNvPr id="3" name="Picture 2"/>
          <p:cNvPicPr>
            <a:picLocks noChangeAspect="1"/>
          </p:cNvPicPr>
          <p:nvPr/>
        </p:nvPicPr>
        <p:blipFill>
          <a:blip r:embed="rId3"/>
          <a:stretch>
            <a:fillRect/>
          </a:stretch>
        </p:blipFill>
        <p:spPr>
          <a:xfrm>
            <a:off x="7564391" y="4556350"/>
            <a:ext cx="3941717" cy="1136111"/>
          </a:xfrm>
          <a:prstGeom prst="rect">
            <a:avLst/>
          </a:prstGeom>
        </p:spPr>
      </p:pic>
    </p:spTree>
    <p:extLst>
      <p:ext uri="{BB962C8B-B14F-4D97-AF65-F5344CB8AC3E}">
        <p14:creationId xmlns:p14="http://schemas.microsoft.com/office/powerpoint/2010/main" val="4923923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Rectangle 4"/>
          <p:cNvSpPr/>
          <p:nvPr/>
        </p:nvSpPr>
        <p:spPr>
          <a:xfrm>
            <a:off x="676758" y="756004"/>
            <a:ext cx="10714495" cy="1200329"/>
          </a:xfrm>
          <a:prstGeom prst="rect">
            <a:avLst/>
          </a:prstGeom>
        </p:spPr>
        <p:txBody>
          <a:bodyPr wrap="square">
            <a:spAutoFit/>
          </a:bodyPr>
          <a:lstStyle/>
          <a:p>
            <a:pPr algn="just"/>
            <a:r>
              <a:rPr lang="en-IN" dirty="0">
                <a:latin typeface="Times-Roman"/>
              </a:rPr>
              <a:t>Design a </a:t>
            </a:r>
            <a:r>
              <a:rPr lang="en-IN" dirty="0" err="1">
                <a:latin typeface="Times-Roman"/>
              </a:rPr>
              <a:t>pn</a:t>
            </a:r>
            <a:r>
              <a:rPr lang="en-IN" dirty="0">
                <a:latin typeface="Times-Roman"/>
              </a:rPr>
              <a:t> junction diode to produce particular electron and hole current </a:t>
            </a:r>
            <a:r>
              <a:rPr lang="en-IN" dirty="0" smtClean="0">
                <a:latin typeface="Times-Roman"/>
              </a:rPr>
              <a:t>densities at </a:t>
            </a:r>
            <a:r>
              <a:rPr lang="en-IN" dirty="0">
                <a:latin typeface="Times-Roman"/>
              </a:rPr>
              <a:t>a given forward-bias voltage.</a:t>
            </a:r>
          </a:p>
          <a:p>
            <a:pPr algn="just"/>
            <a:r>
              <a:rPr lang="en-IN" dirty="0">
                <a:latin typeface="Times-Roman"/>
              </a:rPr>
              <a:t>Consider a silicon </a:t>
            </a:r>
            <a:r>
              <a:rPr lang="en-IN" dirty="0" err="1">
                <a:latin typeface="Times-Roman"/>
              </a:rPr>
              <a:t>pn</a:t>
            </a:r>
            <a:r>
              <a:rPr lang="en-IN" dirty="0">
                <a:latin typeface="Times-Roman"/>
              </a:rPr>
              <a:t> junction diode at </a:t>
            </a:r>
            <a:r>
              <a:rPr lang="en-IN" i="1" dirty="0">
                <a:latin typeface="Times-Italic"/>
              </a:rPr>
              <a:t>T </a:t>
            </a:r>
            <a:r>
              <a:rPr lang="en-IN" i="1" dirty="0" smtClean="0">
                <a:latin typeface="Times-Italic"/>
              </a:rPr>
              <a:t>=</a:t>
            </a:r>
            <a:r>
              <a:rPr lang="en-IN" dirty="0" smtClean="0">
                <a:latin typeface="MathematicalPi-One"/>
              </a:rPr>
              <a:t> </a:t>
            </a:r>
            <a:r>
              <a:rPr lang="en-IN" dirty="0">
                <a:latin typeface="Times-Roman"/>
              </a:rPr>
              <a:t>300 K. Design the diode such that </a:t>
            </a:r>
            <a:r>
              <a:rPr lang="en-IN" i="1" dirty="0" err="1">
                <a:latin typeface="Times-Italic"/>
              </a:rPr>
              <a:t>J</a:t>
            </a:r>
            <a:r>
              <a:rPr lang="en-IN" sz="800" i="1" dirty="0" err="1">
                <a:latin typeface="Times-Italic"/>
              </a:rPr>
              <a:t>n</a:t>
            </a:r>
            <a:r>
              <a:rPr lang="en-IN" sz="800" i="1" dirty="0">
                <a:latin typeface="Times-Italic"/>
              </a:rPr>
              <a:t> </a:t>
            </a:r>
            <a:r>
              <a:rPr lang="en-IN" dirty="0">
                <a:latin typeface="MathematicalPi-One"/>
              </a:rPr>
              <a:t> </a:t>
            </a:r>
            <a:r>
              <a:rPr lang="en-IN" dirty="0" smtClean="0">
                <a:latin typeface="MathematicalPi-One"/>
              </a:rPr>
              <a:t>= </a:t>
            </a:r>
            <a:r>
              <a:rPr lang="en-IN" dirty="0" smtClean="0">
                <a:latin typeface="Times-Roman"/>
              </a:rPr>
              <a:t>20 </a:t>
            </a:r>
            <a:r>
              <a:rPr lang="en-IN" dirty="0">
                <a:latin typeface="Times-Roman"/>
              </a:rPr>
              <a:t>A /</a:t>
            </a:r>
            <a:r>
              <a:rPr lang="en-IN" dirty="0" smtClean="0">
                <a:latin typeface="Times-Roman"/>
              </a:rPr>
              <a:t>cm</a:t>
            </a:r>
            <a:r>
              <a:rPr lang="en-IN" sz="800" dirty="0" smtClean="0">
                <a:latin typeface="Times-Roman"/>
              </a:rPr>
              <a:t>2  </a:t>
            </a:r>
            <a:r>
              <a:rPr lang="en-IN" dirty="0" smtClean="0">
                <a:latin typeface="Times-Roman"/>
              </a:rPr>
              <a:t>and </a:t>
            </a:r>
            <a:r>
              <a:rPr lang="en-IN" i="1" dirty="0" err="1">
                <a:latin typeface="Times-Italic"/>
              </a:rPr>
              <a:t>J</a:t>
            </a:r>
            <a:r>
              <a:rPr lang="en-IN" sz="800" i="1" dirty="0" err="1">
                <a:latin typeface="Times-Italic"/>
              </a:rPr>
              <a:t>p</a:t>
            </a:r>
            <a:r>
              <a:rPr lang="en-IN" sz="800" i="1" dirty="0">
                <a:latin typeface="Times-Italic"/>
              </a:rPr>
              <a:t> </a:t>
            </a:r>
            <a:r>
              <a:rPr lang="en-IN" dirty="0">
                <a:latin typeface="MathematicalPi-One"/>
              </a:rPr>
              <a:t> </a:t>
            </a:r>
            <a:r>
              <a:rPr lang="en-IN" dirty="0" smtClean="0">
                <a:latin typeface="MathematicalPi-One"/>
              </a:rPr>
              <a:t>= </a:t>
            </a:r>
            <a:r>
              <a:rPr lang="en-IN" dirty="0" smtClean="0">
                <a:latin typeface="Times-Roman"/>
              </a:rPr>
              <a:t>5 </a:t>
            </a:r>
            <a:r>
              <a:rPr lang="en-IN" dirty="0">
                <a:latin typeface="Times-Roman"/>
              </a:rPr>
              <a:t>A /cm</a:t>
            </a:r>
            <a:r>
              <a:rPr lang="en-IN" sz="800" dirty="0">
                <a:latin typeface="Times-Roman"/>
              </a:rPr>
              <a:t>2 </a:t>
            </a:r>
            <a:r>
              <a:rPr lang="en-IN" dirty="0">
                <a:latin typeface="Times-Roman"/>
              </a:rPr>
              <a:t>at </a:t>
            </a:r>
            <a:r>
              <a:rPr lang="en-IN" i="1" dirty="0" err="1">
                <a:latin typeface="Times-Italic"/>
              </a:rPr>
              <a:t>V</a:t>
            </a:r>
            <a:r>
              <a:rPr lang="en-IN" sz="800" i="1" dirty="0" err="1">
                <a:latin typeface="Times-Italic"/>
              </a:rPr>
              <a:t>a</a:t>
            </a:r>
            <a:r>
              <a:rPr lang="en-IN" sz="800" i="1" dirty="0">
                <a:latin typeface="Times-Italic"/>
              </a:rPr>
              <a:t> </a:t>
            </a:r>
            <a:r>
              <a:rPr lang="en-IN" dirty="0">
                <a:latin typeface="MathematicalPi-One"/>
              </a:rPr>
              <a:t> </a:t>
            </a:r>
            <a:r>
              <a:rPr lang="en-IN" dirty="0" smtClean="0">
                <a:latin typeface="MathematicalPi-One"/>
              </a:rPr>
              <a:t>= </a:t>
            </a:r>
            <a:r>
              <a:rPr lang="en-IN" dirty="0" smtClean="0">
                <a:latin typeface="Times-Roman"/>
              </a:rPr>
              <a:t>0</a:t>
            </a:r>
            <a:r>
              <a:rPr lang="en-IN" i="1" dirty="0" smtClean="0">
                <a:latin typeface="Times-Italic"/>
              </a:rPr>
              <a:t>.</a:t>
            </a:r>
            <a:r>
              <a:rPr lang="en-IN" dirty="0" smtClean="0">
                <a:latin typeface="Times-Roman"/>
              </a:rPr>
              <a:t>65 </a:t>
            </a:r>
            <a:r>
              <a:rPr lang="en-IN" dirty="0">
                <a:latin typeface="Times-Roman"/>
              </a:rPr>
              <a:t>V. Assume the remaining semiconductor parameters are </a:t>
            </a:r>
            <a:r>
              <a:rPr lang="en-IN" dirty="0" smtClean="0">
                <a:latin typeface="Times-Roman"/>
              </a:rPr>
              <a:t>as given </a:t>
            </a:r>
            <a:r>
              <a:rPr lang="en-IN" dirty="0">
                <a:latin typeface="Times-Roman"/>
              </a:rPr>
              <a:t>in </a:t>
            </a:r>
            <a:r>
              <a:rPr lang="en-IN" dirty="0" smtClean="0">
                <a:latin typeface="Times-Roman"/>
              </a:rPr>
              <a:t>previous problem.</a:t>
            </a:r>
            <a:endParaRPr lang="en-IN" dirty="0"/>
          </a:p>
        </p:txBody>
      </p:sp>
      <p:pic>
        <p:nvPicPr>
          <p:cNvPr id="6" name="Picture 5"/>
          <p:cNvPicPr>
            <a:picLocks noChangeAspect="1"/>
          </p:cNvPicPr>
          <p:nvPr/>
        </p:nvPicPr>
        <p:blipFill>
          <a:blip r:embed="rId2"/>
          <a:stretch>
            <a:fillRect/>
          </a:stretch>
        </p:blipFill>
        <p:spPr>
          <a:xfrm>
            <a:off x="1063581" y="2224360"/>
            <a:ext cx="4547460" cy="1158871"/>
          </a:xfrm>
          <a:prstGeom prst="rect">
            <a:avLst/>
          </a:prstGeom>
        </p:spPr>
      </p:pic>
      <p:pic>
        <p:nvPicPr>
          <p:cNvPr id="7" name="Picture 6"/>
          <p:cNvPicPr>
            <a:picLocks noChangeAspect="1"/>
          </p:cNvPicPr>
          <p:nvPr/>
        </p:nvPicPr>
        <p:blipFill>
          <a:blip r:embed="rId3"/>
          <a:stretch>
            <a:fillRect/>
          </a:stretch>
        </p:blipFill>
        <p:spPr>
          <a:xfrm>
            <a:off x="1063581" y="4135540"/>
            <a:ext cx="9584409" cy="1287496"/>
          </a:xfrm>
          <a:prstGeom prst="rect">
            <a:avLst/>
          </a:prstGeom>
        </p:spPr>
      </p:pic>
    </p:spTree>
    <p:extLst>
      <p:ext uri="{BB962C8B-B14F-4D97-AF65-F5344CB8AC3E}">
        <p14:creationId xmlns:p14="http://schemas.microsoft.com/office/powerpoint/2010/main" val="12223561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594314"/>
            <a:ext cx="9601196" cy="474709"/>
          </a:xfrm>
        </p:spPr>
        <p:txBody>
          <a:bodyPr>
            <a:normAutofit fontScale="90000"/>
          </a:bodyPr>
          <a:lstStyle/>
          <a:p>
            <a:r>
              <a:rPr lang="en-IN" dirty="0" smtClean="0"/>
              <a:t>Junction Capacitance </a:t>
            </a:r>
            <a:endParaRPr lang="en-IN" dirty="0"/>
          </a:p>
        </p:txBody>
      </p:sp>
      <p:sp>
        <p:nvSpPr>
          <p:cNvPr id="3" name="Content Placeholder 2"/>
          <p:cNvSpPr>
            <a:spLocks noGrp="1"/>
          </p:cNvSpPr>
          <p:nvPr>
            <p:ph idx="1"/>
          </p:nvPr>
        </p:nvSpPr>
        <p:spPr>
          <a:xfrm>
            <a:off x="892444" y="1224077"/>
            <a:ext cx="10374824" cy="4634281"/>
          </a:xfrm>
        </p:spPr>
        <p:txBody>
          <a:bodyPr>
            <a:normAutofit/>
          </a:bodyPr>
          <a:lstStyle/>
          <a:p>
            <a:pPr algn="just"/>
            <a:r>
              <a:rPr lang="en-IN" dirty="0"/>
              <a:t>Since we have a separation of positive and negative charges in the depletion region, </a:t>
            </a:r>
            <a:r>
              <a:rPr lang="en-IN" dirty="0" smtClean="0"/>
              <a:t>a capacitance </a:t>
            </a:r>
            <a:r>
              <a:rPr lang="en-IN" dirty="0"/>
              <a:t>is associated with the </a:t>
            </a:r>
            <a:r>
              <a:rPr lang="en-IN" dirty="0" err="1"/>
              <a:t>pn</a:t>
            </a:r>
            <a:r>
              <a:rPr lang="en-IN" dirty="0"/>
              <a:t> junction. </a:t>
            </a:r>
            <a:r>
              <a:rPr lang="en-IN" dirty="0" smtClean="0"/>
              <a:t>Figure </a:t>
            </a:r>
            <a:r>
              <a:rPr lang="en-IN" dirty="0"/>
              <a:t>shows the charge densities </a:t>
            </a:r>
            <a:r>
              <a:rPr lang="en-IN" dirty="0" smtClean="0"/>
              <a:t>in the </a:t>
            </a:r>
            <a:r>
              <a:rPr lang="en-IN" dirty="0"/>
              <a:t>depletion region for applied reverse-biased voltages of </a:t>
            </a:r>
            <a:r>
              <a:rPr lang="en-IN" i="1" dirty="0"/>
              <a:t>V</a:t>
            </a:r>
            <a:r>
              <a:rPr lang="en-IN" sz="1600" i="1" dirty="0"/>
              <a:t>R</a:t>
            </a:r>
            <a:r>
              <a:rPr lang="en-IN" i="1" dirty="0"/>
              <a:t> </a:t>
            </a:r>
            <a:r>
              <a:rPr lang="en-IN" dirty="0"/>
              <a:t>and </a:t>
            </a:r>
            <a:r>
              <a:rPr lang="en-IN" i="1" dirty="0" smtClean="0"/>
              <a:t>V</a:t>
            </a:r>
            <a:r>
              <a:rPr lang="en-IN" sz="1600" i="1" dirty="0" smtClean="0"/>
              <a:t>R</a:t>
            </a:r>
            <a:r>
              <a:rPr lang="en-IN" i="1" dirty="0"/>
              <a:t> </a:t>
            </a:r>
            <a:r>
              <a:rPr lang="en-IN" i="1" dirty="0" smtClean="0"/>
              <a:t>+ </a:t>
            </a:r>
            <a:r>
              <a:rPr lang="en-IN" i="1" dirty="0" err="1" smtClean="0"/>
              <a:t>dV</a:t>
            </a:r>
            <a:r>
              <a:rPr lang="en-IN" sz="1600" i="1" dirty="0" err="1" smtClean="0"/>
              <a:t>R</a:t>
            </a:r>
            <a:r>
              <a:rPr lang="en-IN" i="1" dirty="0"/>
              <a:t>. </a:t>
            </a:r>
            <a:endParaRPr lang="en-IN" i="1" dirty="0" smtClean="0"/>
          </a:p>
          <a:p>
            <a:pPr algn="just"/>
            <a:endParaRPr lang="en-IN" i="1" dirty="0"/>
          </a:p>
          <a:p>
            <a:pPr algn="just"/>
            <a:endParaRPr lang="en-IN" i="1" dirty="0" smtClean="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dirty="0"/>
          </a:p>
        </p:txBody>
      </p:sp>
      <p:pic>
        <p:nvPicPr>
          <p:cNvPr id="5" name="Picture 4"/>
          <p:cNvPicPr>
            <a:picLocks noChangeAspect="1"/>
          </p:cNvPicPr>
          <p:nvPr/>
        </p:nvPicPr>
        <p:blipFill>
          <a:blip r:embed="rId2"/>
          <a:stretch>
            <a:fillRect/>
          </a:stretch>
        </p:blipFill>
        <p:spPr>
          <a:xfrm>
            <a:off x="7512354" y="2519904"/>
            <a:ext cx="3553436" cy="3691505"/>
          </a:xfrm>
          <a:prstGeom prst="rect">
            <a:avLst/>
          </a:prstGeom>
        </p:spPr>
      </p:pic>
      <p:sp>
        <p:nvSpPr>
          <p:cNvPr id="6" name="Rectangle 5"/>
          <p:cNvSpPr/>
          <p:nvPr/>
        </p:nvSpPr>
        <p:spPr>
          <a:xfrm>
            <a:off x="892444" y="2363494"/>
            <a:ext cx="6619910" cy="4154984"/>
          </a:xfrm>
          <a:prstGeom prst="rect">
            <a:avLst/>
          </a:prstGeom>
        </p:spPr>
        <p:txBody>
          <a:bodyPr wrap="square">
            <a:spAutoFit/>
          </a:bodyPr>
          <a:lstStyle/>
          <a:p>
            <a:pPr marL="342900" indent="-342900" algn="just">
              <a:buFont typeface="Arial" panose="020B0604020202020204" pitchFamily="34" charset="0"/>
              <a:buChar char="•"/>
            </a:pPr>
            <a:r>
              <a:rPr lang="en-IN" sz="2400" dirty="0"/>
              <a:t>An increase in the reverse-biased voltage </a:t>
            </a:r>
            <a:r>
              <a:rPr lang="en-IN" sz="2400" dirty="0" smtClean="0"/>
              <a:t>will </a:t>
            </a:r>
            <a:r>
              <a:rPr lang="en-IN" sz="2400" dirty="0"/>
              <a:t>uncover additional positive charges in the n </a:t>
            </a:r>
            <a:r>
              <a:rPr lang="en-IN" sz="2400" dirty="0" smtClean="0"/>
              <a:t>region and </a:t>
            </a:r>
            <a:r>
              <a:rPr lang="en-IN" sz="2400" dirty="0"/>
              <a:t>additional negative charges in the p region. </a:t>
            </a:r>
            <a:endParaRPr lang="en-IN" sz="2400" dirty="0" smtClean="0"/>
          </a:p>
          <a:p>
            <a:pPr marL="342900" indent="-342900" algn="just">
              <a:buFont typeface="Arial" panose="020B0604020202020204" pitchFamily="34" charset="0"/>
              <a:buChar char="•"/>
            </a:pPr>
            <a:r>
              <a:rPr lang="en-IN" sz="2400" dirty="0" smtClean="0"/>
              <a:t>The </a:t>
            </a:r>
            <a:r>
              <a:rPr lang="en-IN" sz="2400" dirty="0"/>
              <a:t>junction capacitance is </a:t>
            </a:r>
            <a:r>
              <a:rPr lang="en-IN" sz="2400" dirty="0" smtClean="0"/>
              <a:t>defined as</a:t>
            </a:r>
          </a:p>
          <a:p>
            <a:pPr marL="342900" indent="-342900" algn="just">
              <a:buFont typeface="Arial" panose="020B0604020202020204" pitchFamily="34" charset="0"/>
              <a:buChar char="•"/>
            </a:pPr>
            <a:endParaRPr lang="en-IN" sz="2400" dirty="0"/>
          </a:p>
          <a:p>
            <a:pPr marL="342900" indent="-342900" algn="just">
              <a:buFont typeface="Arial" panose="020B0604020202020204" pitchFamily="34" charset="0"/>
              <a:buChar char="•"/>
            </a:pPr>
            <a:endParaRPr lang="en-IN" sz="2400" dirty="0"/>
          </a:p>
          <a:p>
            <a:pPr marL="342900" indent="-342900" algn="just">
              <a:buFont typeface="Arial" panose="020B0604020202020204" pitchFamily="34" charset="0"/>
              <a:buChar char="•"/>
            </a:pPr>
            <a:r>
              <a:rPr lang="en-IN" sz="2400" dirty="0" smtClean="0"/>
              <a:t>The differential charge </a:t>
            </a:r>
            <a:r>
              <a:rPr lang="en-IN" sz="2400" i="1" dirty="0" err="1" smtClean="0"/>
              <a:t>dQ</a:t>
            </a:r>
            <a:r>
              <a:rPr lang="en-IN" sz="2400" dirty="0" smtClean="0"/>
              <a:t> is in units of C/cm</a:t>
            </a:r>
            <a:r>
              <a:rPr lang="en-IN" sz="2400" baseline="30000" dirty="0" smtClean="0"/>
              <a:t>2</a:t>
            </a:r>
            <a:r>
              <a:rPr lang="en-IN" sz="2400" dirty="0" smtClean="0"/>
              <a:t> so that the capacitance </a:t>
            </a:r>
            <a:r>
              <a:rPr lang="en-IN" sz="2400" i="1" dirty="0" smtClean="0"/>
              <a:t>C</a:t>
            </a:r>
            <a:r>
              <a:rPr lang="en-IN" sz="2400" dirty="0" smtClean="0"/>
              <a:t> is in units of farads per square </a:t>
            </a:r>
            <a:r>
              <a:rPr lang="en-IN" sz="2400" dirty="0" err="1" smtClean="0"/>
              <a:t>centimeter</a:t>
            </a:r>
            <a:r>
              <a:rPr lang="en-IN" sz="2400" dirty="0" smtClean="0"/>
              <a:t> F/cm</a:t>
            </a:r>
            <a:r>
              <a:rPr lang="en-IN" sz="2400" baseline="30000" dirty="0" smtClean="0"/>
              <a:t>2</a:t>
            </a:r>
            <a:r>
              <a:rPr lang="en-IN" sz="2400" dirty="0" smtClean="0"/>
              <a:t>), or capacitance per unit area.</a:t>
            </a:r>
          </a:p>
          <a:p>
            <a:pPr marL="342900" indent="-342900" algn="just">
              <a:buFont typeface="Arial" panose="020B0604020202020204" pitchFamily="34" charset="0"/>
              <a:buChar char="•"/>
            </a:pPr>
            <a:endParaRPr lang="en-IN" sz="2400" dirty="0"/>
          </a:p>
        </p:txBody>
      </p:sp>
      <p:pic>
        <p:nvPicPr>
          <p:cNvPr id="7" name="Picture 6"/>
          <p:cNvPicPr>
            <a:picLocks noChangeAspect="1"/>
          </p:cNvPicPr>
          <p:nvPr/>
        </p:nvPicPr>
        <p:blipFill>
          <a:blip r:embed="rId3"/>
          <a:stretch>
            <a:fillRect/>
          </a:stretch>
        </p:blipFill>
        <p:spPr>
          <a:xfrm>
            <a:off x="1899583" y="3934676"/>
            <a:ext cx="1173992" cy="602989"/>
          </a:xfrm>
          <a:prstGeom prst="rect">
            <a:avLst/>
          </a:prstGeom>
        </p:spPr>
      </p:pic>
      <p:pic>
        <p:nvPicPr>
          <p:cNvPr id="8" name="Picture 7"/>
          <p:cNvPicPr>
            <a:picLocks noChangeAspect="1"/>
          </p:cNvPicPr>
          <p:nvPr/>
        </p:nvPicPr>
        <p:blipFill>
          <a:blip r:embed="rId4"/>
          <a:stretch>
            <a:fillRect/>
          </a:stretch>
        </p:blipFill>
        <p:spPr>
          <a:xfrm>
            <a:off x="3737197" y="3962200"/>
            <a:ext cx="3111534" cy="547939"/>
          </a:xfrm>
          <a:prstGeom prst="rect">
            <a:avLst/>
          </a:prstGeom>
        </p:spPr>
      </p:pic>
    </p:spTree>
    <p:extLst>
      <p:ext uri="{BB962C8B-B14F-4D97-AF65-F5344CB8AC3E}">
        <p14:creationId xmlns:p14="http://schemas.microsoft.com/office/powerpoint/2010/main" val="26304611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Rectangle 4"/>
          <p:cNvSpPr/>
          <p:nvPr/>
        </p:nvSpPr>
        <p:spPr>
          <a:xfrm>
            <a:off x="1295400" y="4348655"/>
            <a:ext cx="9677399" cy="923330"/>
          </a:xfrm>
          <a:prstGeom prst="rect">
            <a:avLst/>
          </a:prstGeom>
        </p:spPr>
        <p:txBody>
          <a:bodyPr wrap="square">
            <a:spAutoFit/>
          </a:bodyPr>
          <a:lstStyle/>
          <a:p>
            <a:pPr algn="just"/>
            <a:r>
              <a:rPr lang="en-IN" dirty="0">
                <a:latin typeface="Times-Roman"/>
              </a:rPr>
              <a:t>Exactly the same capacitance expression is obtained by considering the space </a:t>
            </a:r>
            <a:r>
              <a:rPr lang="en-IN" dirty="0" smtClean="0">
                <a:latin typeface="Times-Roman"/>
              </a:rPr>
              <a:t>charge region </a:t>
            </a:r>
            <a:r>
              <a:rPr lang="en-IN" dirty="0">
                <a:latin typeface="Times-Roman"/>
              </a:rPr>
              <a:t>extending into the p region </a:t>
            </a:r>
            <a:r>
              <a:rPr lang="en-IN" i="1" dirty="0" err="1">
                <a:latin typeface="Times-Italic"/>
              </a:rPr>
              <a:t>x</a:t>
            </a:r>
            <a:r>
              <a:rPr lang="en-IN" sz="800" i="1" dirty="0" err="1">
                <a:latin typeface="Times-Italic"/>
              </a:rPr>
              <a:t>p</a:t>
            </a:r>
            <a:r>
              <a:rPr lang="en-IN" i="1" dirty="0">
                <a:latin typeface="Times-Italic"/>
              </a:rPr>
              <a:t>. </a:t>
            </a:r>
            <a:r>
              <a:rPr lang="en-IN" dirty="0">
                <a:latin typeface="Times-Roman"/>
              </a:rPr>
              <a:t>The junction capacitance is also referred to </a:t>
            </a:r>
            <a:r>
              <a:rPr lang="en-IN" dirty="0" smtClean="0">
                <a:latin typeface="Times-Roman"/>
              </a:rPr>
              <a:t>as the </a:t>
            </a:r>
            <a:r>
              <a:rPr lang="en-IN" i="1" dirty="0">
                <a:latin typeface="Times-Italic"/>
              </a:rPr>
              <a:t>depletion layer capacitance.</a:t>
            </a:r>
            <a:endParaRPr lang="en-IN" dirty="0"/>
          </a:p>
        </p:txBody>
      </p:sp>
      <p:pic>
        <p:nvPicPr>
          <p:cNvPr id="6" name="Picture 5"/>
          <p:cNvPicPr>
            <a:picLocks noChangeAspect="1"/>
          </p:cNvPicPr>
          <p:nvPr/>
        </p:nvPicPr>
        <p:blipFill>
          <a:blip r:embed="rId2"/>
          <a:stretch>
            <a:fillRect/>
          </a:stretch>
        </p:blipFill>
        <p:spPr>
          <a:xfrm>
            <a:off x="1089754" y="920352"/>
            <a:ext cx="4259812" cy="908448"/>
          </a:xfrm>
          <a:prstGeom prst="rect">
            <a:avLst/>
          </a:prstGeom>
        </p:spPr>
      </p:pic>
      <p:pic>
        <p:nvPicPr>
          <p:cNvPr id="7" name="Picture 6"/>
          <p:cNvPicPr>
            <a:picLocks noChangeAspect="1"/>
          </p:cNvPicPr>
          <p:nvPr/>
        </p:nvPicPr>
        <p:blipFill>
          <a:blip r:embed="rId3"/>
          <a:stretch>
            <a:fillRect/>
          </a:stretch>
        </p:blipFill>
        <p:spPr>
          <a:xfrm>
            <a:off x="1977326" y="1971817"/>
            <a:ext cx="2067731" cy="828067"/>
          </a:xfrm>
          <a:prstGeom prst="rect">
            <a:avLst/>
          </a:prstGeom>
        </p:spPr>
      </p:pic>
      <p:pic>
        <p:nvPicPr>
          <p:cNvPr id="8" name="Picture 7"/>
          <p:cNvPicPr>
            <a:picLocks noChangeAspect="1"/>
          </p:cNvPicPr>
          <p:nvPr/>
        </p:nvPicPr>
        <p:blipFill>
          <a:blip r:embed="rId4"/>
          <a:stretch>
            <a:fillRect/>
          </a:stretch>
        </p:blipFill>
        <p:spPr>
          <a:xfrm>
            <a:off x="5820907" y="2490838"/>
            <a:ext cx="3741548" cy="1083432"/>
          </a:xfrm>
          <a:prstGeom prst="rect">
            <a:avLst/>
          </a:prstGeom>
        </p:spPr>
      </p:pic>
    </p:spTree>
    <p:extLst>
      <p:ext uri="{BB962C8B-B14F-4D97-AF65-F5344CB8AC3E}">
        <p14:creationId xmlns:p14="http://schemas.microsoft.com/office/powerpoint/2010/main" val="27466525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Rectangle 4"/>
          <p:cNvSpPr/>
          <p:nvPr/>
        </p:nvSpPr>
        <p:spPr>
          <a:xfrm>
            <a:off x="909234" y="1015425"/>
            <a:ext cx="11086454" cy="984885"/>
          </a:xfrm>
          <a:prstGeom prst="rect">
            <a:avLst/>
          </a:prstGeom>
        </p:spPr>
        <p:txBody>
          <a:bodyPr wrap="square">
            <a:spAutoFit/>
          </a:bodyPr>
          <a:lstStyle/>
          <a:p>
            <a:r>
              <a:rPr lang="en-IN" dirty="0">
                <a:latin typeface="Times-Roman"/>
              </a:rPr>
              <a:t>Consider a silicon </a:t>
            </a:r>
            <a:r>
              <a:rPr lang="en-IN" dirty="0" err="1">
                <a:latin typeface="Times-Roman"/>
              </a:rPr>
              <a:t>pn</a:t>
            </a:r>
            <a:r>
              <a:rPr lang="en-IN" dirty="0">
                <a:latin typeface="Times-Roman"/>
              </a:rPr>
              <a:t> junction at </a:t>
            </a:r>
            <a:r>
              <a:rPr lang="en-IN" i="1" dirty="0">
                <a:latin typeface="Times-Italic"/>
              </a:rPr>
              <a:t>T =</a:t>
            </a:r>
            <a:r>
              <a:rPr lang="en-IN" dirty="0">
                <a:latin typeface="MathematicalPi-One"/>
              </a:rPr>
              <a:t> </a:t>
            </a:r>
            <a:r>
              <a:rPr lang="en-IN" dirty="0">
                <a:latin typeface="Times-Roman"/>
              </a:rPr>
              <a:t>300 K with doping concentrations of </a:t>
            </a:r>
            <a:r>
              <a:rPr lang="en-IN" sz="2000" i="1" dirty="0">
                <a:latin typeface="Times-Italic"/>
              </a:rPr>
              <a:t>Na=</a:t>
            </a:r>
            <a:r>
              <a:rPr lang="en-IN" sz="2000" dirty="0">
                <a:latin typeface="Times-Roman"/>
              </a:rPr>
              <a:t>10</a:t>
            </a:r>
            <a:r>
              <a:rPr lang="en-IN" sz="2000" baseline="30000" dirty="0">
                <a:latin typeface="Times-Roman"/>
              </a:rPr>
              <a:t>16</a:t>
            </a:r>
            <a:r>
              <a:rPr lang="en-IN" sz="2000" dirty="0">
                <a:latin typeface="Times-Roman"/>
              </a:rPr>
              <a:t>/cm</a:t>
            </a:r>
            <a:r>
              <a:rPr lang="en-IN" sz="2000" baseline="30000" dirty="0">
                <a:latin typeface="Times-Roman"/>
              </a:rPr>
              <a:t>3</a:t>
            </a:r>
            <a:r>
              <a:rPr lang="en-IN" sz="2000" dirty="0">
                <a:latin typeface="Times-Roman"/>
              </a:rPr>
              <a:t> and </a:t>
            </a:r>
            <a:r>
              <a:rPr lang="en-IN" sz="2000" i="1" dirty="0" err="1">
                <a:latin typeface="Times-Italic"/>
              </a:rPr>
              <a:t>Nd</a:t>
            </a:r>
            <a:r>
              <a:rPr lang="en-IN" sz="2000" i="1" dirty="0">
                <a:latin typeface="Times-Italic"/>
              </a:rPr>
              <a:t> </a:t>
            </a:r>
            <a:r>
              <a:rPr lang="en-IN" sz="2000" dirty="0">
                <a:latin typeface="MathematicalPi-One"/>
              </a:rPr>
              <a:t>=</a:t>
            </a:r>
            <a:r>
              <a:rPr lang="en-IN" sz="2000" dirty="0">
                <a:latin typeface="Times-Roman"/>
              </a:rPr>
              <a:t>10</a:t>
            </a:r>
            <a:r>
              <a:rPr lang="en-IN" sz="2000" baseline="30000" dirty="0">
                <a:latin typeface="Times-Roman"/>
              </a:rPr>
              <a:t>15</a:t>
            </a:r>
            <a:r>
              <a:rPr lang="en-IN" sz="2000" dirty="0">
                <a:latin typeface="Times-Roman"/>
              </a:rPr>
              <a:t> /cm</a:t>
            </a:r>
            <a:r>
              <a:rPr lang="en-IN" sz="2000" baseline="30000" dirty="0">
                <a:latin typeface="Times-Roman"/>
              </a:rPr>
              <a:t>3</a:t>
            </a:r>
            <a:r>
              <a:rPr lang="en-IN" sz="2000" dirty="0">
                <a:latin typeface="Times-Roman"/>
              </a:rPr>
              <a:t>. Assume that </a:t>
            </a:r>
            <a:r>
              <a:rPr lang="en-IN" sz="2000" i="1" dirty="0" err="1">
                <a:latin typeface="Times-Italic"/>
              </a:rPr>
              <a:t>ni</a:t>
            </a:r>
            <a:r>
              <a:rPr lang="en-IN" sz="2000" i="1" dirty="0">
                <a:latin typeface="Times-Italic"/>
              </a:rPr>
              <a:t> =</a:t>
            </a:r>
            <a:r>
              <a:rPr lang="en-IN" sz="2000" dirty="0">
                <a:latin typeface="MathematicalPi-One"/>
              </a:rPr>
              <a:t> </a:t>
            </a:r>
            <a:r>
              <a:rPr lang="en-IN" sz="2000" dirty="0">
                <a:latin typeface="Times-Roman"/>
              </a:rPr>
              <a:t>1</a:t>
            </a:r>
            <a:r>
              <a:rPr lang="en-IN" sz="2000" i="1" dirty="0">
                <a:latin typeface="Times-Italic"/>
              </a:rPr>
              <a:t>.</a:t>
            </a:r>
            <a:r>
              <a:rPr lang="en-IN" sz="2000" dirty="0">
                <a:latin typeface="Times-Roman"/>
              </a:rPr>
              <a:t>5x10</a:t>
            </a:r>
            <a:r>
              <a:rPr lang="en-IN" sz="2000" baseline="30000" dirty="0">
                <a:latin typeface="Times-Roman"/>
              </a:rPr>
              <a:t>10</a:t>
            </a:r>
            <a:r>
              <a:rPr lang="en-IN" sz="2000" dirty="0">
                <a:latin typeface="Times-Roman"/>
              </a:rPr>
              <a:t>/cm</a:t>
            </a:r>
            <a:r>
              <a:rPr lang="en-IN" sz="2000" baseline="30000" dirty="0">
                <a:latin typeface="Times-Roman"/>
              </a:rPr>
              <a:t>3</a:t>
            </a:r>
            <a:r>
              <a:rPr lang="en-IN" sz="2000" dirty="0">
                <a:latin typeface="Times-Roman"/>
              </a:rPr>
              <a:t> and </a:t>
            </a:r>
            <a:r>
              <a:rPr lang="en-IN" sz="2000" i="1" dirty="0">
                <a:latin typeface="Times-Italic"/>
              </a:rPr>
              <a:t>VR =</a:t>
            </a:r>
            <a:r>
              <a:rPr lang="en-IN" sz="2000" dirty="0">
                <a:latin typeface="MathematicalPi-One"/>
              </a:rPr>
              <a:t> </a:t>
            </a:r>
            <a:r>
              <a:rPr lang="en-IN" sz="2000" dirty="0">
                <a:latin typeface="Times-Roman"/>
              </a:rPr>
              <a:t>5 V.</a:t>
            </a:r>
            <a:endParaRPr lang="en-IN" sz="2000" dirty="0"/>
          </a:p>
          <a:p>
            <a:r>
              <a:rPr lang="en-IN" dirty="0" smtClean="0">
                <a:latin typeface="Times-Roman"/>
              </a:rPr>
              <a:t>Calculate </a:t>
            </a:r>
            <a:r>
              <a:rPr lang="en-IN" dirty="0">
                <a:latin typeface="Times-Roman"/>
              </a:rPr>
              <a:t>the junction capacitance of a </a:t>
            </a:r>
            <a:r>
              <a:rPr lang="en-IN" dirty="0" err="1">
                <a:latin typeface="Times-Roman"/>
              </a:rPr>
              <a:t>pn</a:t>
            </a:r>
            <a:r>
              <a:rPr lang="en-IN" dirty="0">
                <a:latin typeface="Times-Roman"/>
              </a:rPr>
              <a:t> junction. </a:t>
            </a:r>
            <a:endParaRPr lang="en-IN" dirty="0"/>
          </a:p>
        </p:txBody>
      </p:sp>
      <p:pic>
        <p:nvPicPr>
          <p:cNvPr id="6" name="Picture 5"/>
          <p:cNvPicPr>
            <a:picLocks noChangeAspect="1"/>
          </p:cNvPicPr>
          <p:nvPr/>
        </p:nvPicPr>
        <p:blipFill>
          <a:blip r:embed="rId2"/>
          <a:stretch>
            <a:fillRect/>
          </a:stretch>
        </p:blipFill>
        <p:spPr>
          <a:xfrm>
            <a:off x="7045273" y="1839910"/>
            <a:ext cx="3741548" cy="1083432"/>
          </a:xfrm>
          <a:prstGeom prst="rect">
            <a:avLst/>
          </a:prstGeom>
        </p:spPr>
      </p:pic>
    </p:spTree>
    <p:extLst>
      <p:ext uri="{BB962C8B-B14F-4D97-AF65-F5344CB8AC3E}">
        <p14:creationId xmlns:p14="http://schemas.microsoft.com/office/powerpoint/2010/main" val="30010576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PN JUNCTION </a:t>
            </a:r>
            <a:endParaRPr lang="en-IN" dirty="0"/>
          </a:p>
        </p:txBody>
      </p:sp>
      <p:sp>
        <p:nvSpPr>
          <p:cNvPr id="3" name="Content Placeholder 2"/>
          <p:cNvSpPr>
            <a:spLocks noGrp="1"/>
          </p:cNvSpPr>
          <p:nvPr>
            <p:ph idx="1"/>
          </p:nvPr>
        </p:nvSpPr>
        <p:spPr>
          <a:xfrm>
            <a:off x="953036" y="2556932"/>
            <a:ext cx="10367493" cy="3318936"/>
          </a:xfrm>
        </p:spPr>
        <p:txBody>
          <a:bodyPr>
            <a:normAutofit fontScale="85000" lnSpcReduction="20000"/>
          </a:bodyPr>
          <a:lstStyle/>
          <a:p>
            <a:pPr algn="just"/>
            <a:r>
              <a:rPr lang="en-IN" b="1" dirty="0" err="1" smtClean="0">
                <a:solidFill>
                  <a:srgbClr val="00B050"/>
                </a:solidFill>
              </a:rPr>
              <a:t>Upto</a:t>
            </a:r>
            <a:r>
              <a:rPr lang="en-IN" b="1" dirty="0" smtClean="0">
                <a:solidFill>
                  <a:srgbClr val="00B050"/>
                </a:solidFill>
              </a:rPr>
              <a:t> </a:t>
            </a:r>
            <a:r>
              <a:rPr lang="en-IN" b="1" dirty="0">
                <a:solidFill>
                  <a:srgbClr val="00B050"/>
                </a:solidFill>
              </a:rPr>
              <a:t>this </a:t>
            </a:r>
            <a:r>
              <a:rPr lang="en-IN" b="1" dirty="0" smtClean="0">
                <a:solidFill>
                  <a:srgbClr val="00B050"/>
                </a:solidFill>
              </a:rPr>
              <a:t>point, </a:t>
            </a:r>
            <a:r>
              <a:rPr lang="en-IN" b="1" dirty="0">
                <a:solidFill>
                  <a:srgbClr val="00B050"/>
                </a:solidFill>
              </a:rPr>
              <a:t>we have been considering the properties of the </a:t>
            </a:r>
            <a:r>
              <a:rPr lang="en-IN" b="1" dirty="0" smtClean="0">
                <a:solidFill>
                  <a:srgbClr val="00B050"/>
                </a:solidFill>
              </a:rPr>
              <a:t>semiconductor material</a:t>
            </a:r>
            <a:r>
              <a:rPr lang="en-IN" b="1" dirty="0">
                <a:solidFill>
                  <a:srgbClr val="00B050"/>
                </a:solidFill>
              </a:rPr>
              <a:t>. </a:t>
            </a:r>
            <a:endParaRPr lang="en-IN" b="1" dirty="0" smtClean="0">
              <a:solidFill>
                <a:srgbClr val="00B050"/>
              </a:solidFill>
            </a:endParaRPr>
          </a:p>
          <a:p>
            <a:pPr algn="just"/>
            <a:r>
              <a:rPr lang="en-IN" b="1" dirty="0" smtClean="0">
                <a:solidFill>
                  <a:srgbClr val="00B050"/>
                </a:solidFill>
              </a:rPr>
              <a:t>We </a:t>
            </a:r>
            <a:r>
              <a:rPr lang="en-IN" b="1" dirty="0">
                <a:solidFill>
                  <a:srgbClr val="00B050"/>
                </a:solidFill>
              </a:rPr>
              <a:t>calculated electron and hole concentrations in </a:t>
            </a:r>
            <a:r>
              <a:rPr lang="en-IN" b="1" dirty="0" smtClean="0">
                <a:solidFill>
                  <a:srgbClr val="00B050"/>
                </a:solidFill>
              </a:rPr>
              <a:t>thermal equilibrium </a:t>
            </a:r>
            <a:r>
              <a:rPr lang="en-IN" b="1" dirty="0">
                <a:solidFill>
                  <a:srgbClr val="00B050"/>
                </a:solidFill>
              </a:rPr>
              <a:t>and determined the position of the Fermi level. </a:t>
            </a:r>
            <a:endParaRPr lang="en-IN" b="1" dirty="0" smtClean="0">
              <a:solidFill>
                <a:srgbClr val="00B050"/>
              </a:solidFill>
            </a:endParaRPr>
          </a:p>
          <a:p>
            <a:pPr algn="just"/>
            <a:r>
              <a:rPr lang="en-IN" b="1" dirty="0" smtClean="0">
                <a:solidFill>
                  <a:srgbClr val="00B050"/>
                </a:solidFill>
              </a:rPr>
              <a:t>We </a:t>
            </a:r>
            <a:r>
              <a:rPr lang="en-IN" b="1" dirty="0">
                <a:solidFill>
                  <a:srgbClr val="00B050"/>
                </a:solidFill>
              </a:rPr>
              <a:t>then </a:t>
            </a:r>
            <a:r>
              <a:rPr lang="en-IN" b="1" dirty="0" smtClean="0">
                <a:solidFill>
                  <a:srgbClr val="00B050"/>
                </a:solidFill>
              </a:rPr>
              <a:t>considered the non-equilibrium </a:t>
            </a:r>
            <a:r>
              <a:rPr lang="en-IN" b="1" dirty="0">
                <a:solidFill>
                  <a:srgbClr val="00B050"/>
                </a:solidFill>
              </a:rPr>
              <a:t>condition in which excess electrons and holes are present </a:t>
            </a:r>
            <a:r>
              <a:rPr lang="en-IN" b="1" dirty="0" smtClean="0">
                <a:solidFill>
                  <a:srgbClr val="00B050"/>
                </a:solidFill>
              </a:rPr>
              <a:t>in the </a:t>
            </a:r>
            <a:r>
              <a:rPr lang="en-IN" b="1" dirty="0">
                <a:solidFill>
                  <a:srgbClr val="00B050"/>
                </a:solidFill>
              </a:rPr>
              <a:t>semiconductor. </a:t>
            </a:r>
            <a:endParaRPr lang="en-IN" b="1" dirty="0" smtClean="0">
              <a:solidFill>
                <a:srgbClr val="00B050"/>
              </a:solidFill>
            </a:endParaRPr>
          </a:p>
          <a:p>
            <a:pPr algn="just"/>
            <a:r>
              <a:rPr lang="en-IN" b="1" dirty="0" smtClean="0">
                <a:solidFill>
                  <a:srgbClr val="FF0000"/>
                </a:solidFill>
              </a:rPr>
              <a:t>We </a:t>
            </a:r>
            <a:r>
              <a:rPr lang="en-IN" b="1" dirty="0">
                <a:solidFill>
                  <a:srgbClr val="FF0000"/>
                </a:solidFill>
              </a:rPr>
              <a:t>now wish to consider the situation in which a p-type and </a:t>
            </a:r>
            <a:r>
              <a:rPr lang="en-IN" b="1" dirty="0" smtClean="0">
                <a:solidFill>
                  <a:srgbClr val="FF0000"/>
                </a:solidFill>
              </a:rPr>
              <a:t>an n-type </a:t>
            </a:r>
            <a:r>
              <a:rPr lang="en-IN" b="1" dirty="0">
                <a:solidFill>
                  <a:srgbClr val="FF0000"/>
                </a:solidFill>
              </a:rPr>
              <a:t>semiconductor are brought into contact with one another to form a </a:t>
            </a:r>
            <a:r>
              <a:rPr lang="en-IN" b="1" dirty="0" err="1">
                <a:solidFill>
                  <a:srgbClr val="FF0000"/>
                </a:solidFill>
              </a:rPr>
              <a:t>pn</a:t>
            </a:r>
            <a:r>
              <a:rPr lang="en-IN" b="1" dirty="0">
                <a:solidFill>
                  <a:srgbClr val="FF0000"/>
                </a:solidFill>
              </a:rPr>
              <a:t> junction.</a:t>
            </a:r>
          </a:p>
          <a:p>
            <a:pPr algn="just"/>
            <a:r>
              <a:rPr lang="en-IN" dirty="0"/>
              <a:t>Most semiconductor devices contain at least one junction between p-type </a:t>
            </a:r>
            <a:r>
              <a:rPr lang="en-IN" dirty="0" smtClean="0"/>
              <a:t>and n-type </a:t>
            </a:r>
            <a:r>
              <a:rPr lang="en-IN" dirty="0"/>
              <a:t>semiconductor regions. </a:t>
            </a:r>
            <a:endParaRPr lang="en-IN" dirty="0" smtClean="0"/>
          </a:p>
          <a:p>
            <a:pPr algn="just"/>
            <a:r>
              <a:rPr lang="en-IN" dirty="0" smtClean="0"/>
              <a:t>Semiconductor </a:t>
            </a:r>
            <a:r>
              <a:rPr lang="en-IN" dirty="0"/>
              <a:t>device characteristics and </a:t>
            </a:r>
            <a:r>
              <a:rPr lang="en-IN" dirty="0" smtClean="0"/>
              <a:t>operation are </a:t>
            </a:r>
            <a:r>
              <a:rPr lang="en-IN" dirty="0"/>
              <a:t>intimately connected to these </a:t>
            </a:r>
            <a:r>
              <a:rPr lang="en-IN" dirty="0" err="1"/>
              <a:t>pn</a:t>
            </a:r>
            <a:r>
              <a:rPr lang="en-IN" dirty="0"/>
              <a:t> junctions</a:t>
            </a: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Tree>
    <p:extLst>
      <p:ext uri="{BB962C8B-B14F-4D97-AF65-F5344CB8AC3E}">
        <p14:creationId xmlns:p14="http://schemas.microsoft.com/office/powerpoint/2010/main" val="35140306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552200"/>
          </a:xfrm>
        </p:spPr>
        <p:txBody>
          <a:bodyPr>
            <a:normAutofit fontScale="90000"/>
          </a:bodyPr>
          <a:lstStyle/>
          <a:p>
            <a:r>
              <a:rPr lang="en-IN" b="1" dirty="0"/>
              <a:t>One-Sided Junctions</a:t>
            </a:r>
            <a:endParaRPr lang="en-IN"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dirty="0"/>
          </a:p>
        </p:txBody>
      </p:sp>
      <p:sp>
        <p:nvSpPr>
          <p:cNvPr id="5" name="Rectangle 4"/>
          <p:cNvSpPr/>
          <p:nvPr/>
        </p:nvSpPr>
        <p:spPr>
          <a:xfrm>
            <a:off x="893735" y="1534333"/>
            <a:ext cx="10420028" cy="707886"/>
          </a:xfrm>
          <a:prstGeom prst="rect">
            <a:avLst/>
          </a:prstGeom>
        </p:spPr>
        <p:txBody>
          <a:bodyPr wrap="square">
            <a:spAutoFit/>
          </a:bodyPr>
          <a:lstStyle/>
          <a:p>
            <a:pPr algn="just"/>
            <a:r>
              <a:rPr lang="en-IN" sz="2000" dirty="0">
                <a:latin typeface="Times-Roman"/>
              </a:rPr>
              <a:t>Consider a special </a:t>
            </a:r>
            <a:r>
              <a:rPr lang="en-IN" sz="2000" dirty="0" err="1">
                <a:latin typeface="Times-Roman"/>
              </a:rPr>
              <a:t>pn</a:t>
            </a:r>
            <a:r>
              <a:rPr lang="en-IN" sz="2000" dirty="0">
                <a:latin typeface="Times-Roman"/>
              </a:rPr>
              <a:t> junction called the one-sided junction. If, for example, </a:t>
            </a:r>
            <a:r>
              <a:rPr lang="en-IN" sz="2000" i="1" dirty="0" smtClean="0">
                <a:latin typeface="Times-Italic"/>
              </a:rPr>
              <a:t>Na &gt;&gt; </a:t>
            </a:r>
            <a:r>
              <a:rPr lang="en-IN" sz="2000" i="1" dirty="0" err="1" smtClean="0">
                <a:latin typeface="Times-Italic"/>
              </a:rPr>
              <a:t>Nd</a:t>
            </a:r>
            <a:r>
              <a:rPr lang="en-IN" sz="2000" i="1" dirty="0">
                <a:latin typeface="Times-Italic"/>
              </a:rPr>
              <a:t>, </a:t>
            </a:r>
            <a:r>
              <a:rPr lang="en-IN" sz="2000" dirty="0">
                <a:latin typeface="Times-Roman"/>
              </a:rPr>
              <a:t>this junction is referred to as a </a:t>
            </a:r>
            <a:r>
              <a:rPr lang="en-IN" sz="2000" dirty="0" err="1" smtClean="0">
                <a:latin typeface="Times-Roman"/>
              </a:rPr>
              <a:t>p</a:t>
            </a:r>
            <a:r>
              <a:rPr lang="en-IN" sz="2000" baseline="30000" dirty="0" err="1" smtClean="0">
                <a:latin typeface="Times-Roman"/>
              </a:rPr>
              <a:t>+</a:t>
            </a:r>
            <a:r>
              <a:rPr lang="en-IN" sz="2000" dirty="0" err="1" smtClean="0">
                <a:latin typeface="Times-Roman"/>
              </a:rPr>
              <a:t>n</a:t>
            </a:r>
            <a:r>
              <a:rPr lang="en-IN" sz="2000" dirty="0" smtClean="0">
                <a:latin typeface="Times-Roman"/>
              </a:rPr>
              <a:t> </a:t>
            </a:r>
            <a:r>
              <a:rPr lang="en-IN" sz="2000" dirty="0">
                <a:latin typeface="Times-Roman"/>
              </a:rPr>
              <a:t>junction. The total space charge </a:t>
            </a:r>
            <a:r>
              <a:rPr lang="en-IN" sz="2000" dirty="0" smtClean="0">
                <a:latin typeface="Times-Roman"/>
              </a:rPr>
              <a:t>width, reduces </a:t>
            </a:r>
            <a:r>
              <a:rPr lang="en-IN" sz="2000" dirty="0">
                <a:latin typeface="Times-Roman"/>
              </a:rPr>
              <a:t>to</a:t>
            </a:r>
            <a:endParaRPr lang="en-IN" sz="2000" dirty="0"/>
          </a:p>
        </p:txBody>
      </p:sp>
      <p:sp>
        <p:nvSpPr>
          <p:cNvPr id="6" name="Rectangle 5"/>
          <p:cNvSpPr/>
          <p:nvPr/>
        </p:nvSpPr>
        <p:spPr>
          <a:xfrm>
            <a:off x="1002222" y="2936058"/>
            <a:ext cx="8491209" cy="1323439"/>
          </a:xfrm>
          <a:prstGeom prst="rect">
            <a:avLst/>
          </a:prstGeom>
        </p:spPr>
        <p:txBody>
          <a:bodyPr wrap="square">
            <a:spAutoFit/>
          </a:bodyPr>
          <a:lstStyle/>
          <a:p>
            <a:endParaRPr lang="en-IN" sz="2000" dirty="0" smtClean="0">
              <a:latin typeface="Times-Roman"/>
            </a:endParaRPr>
          </a:p>
          <a:p>
            <a:r>
              <a:rPr lang="en-IN" sz="2000" dirty="0" smtClean="0">
                <a:latin typeface="Times-Roman"/>
              </a:rPr>
              <a:t>Considering </a:t>
            </a:r>
            <a:r>
              <a:rPr lang="en-IN" sz="2000" dirty="0">
                <a:latin typeface="Times-Roman"/>
              </a:rPr>
              <a:t>the expressions for </a:t>
            </a:r>
            <a:r>
              <a:rPr lang="en-IN" sz="2000" i="1" dirty="0" err="1">
                <a:latin typeface="Times-Italic"/>
              </a:rPr>
              <a:t>xn</a:t>
            </a:r>
            <a:r>
              <a:rPr lang="en-IN" sz="2000" i="1" dirty="0">
                <a:latin typeface="Times-Italic"/>
              </a:rPr>
              <a:t> </a:t>
            </a:r>
            <a:r>
              <a:rPr lang="en-IN" sz="2000" dirty="0">
                <a:latin typeface="Times-Roman"/>
              </a:rPr>
              <a:t>and </a:t>
            </a:r>
            <a:r>
              <a:rPr lang="en-IN" sz="2000" i="1" dirty="0" err="1">
                <a:latin typeface="Times-Italic"/>
              </a:rPr>
              <a:t>xp</a:t>
            </a:r>
            <a:r>
              <a:rPr lang="en-IN" sz="2000" i="1" dirty="0">
                <a:latin typeface="Times-Italic"/>
              </a:rPr>
              <a:t>, </a:t>
            </a:r>
            <a:r>
              <a:rPr lang="en-IN" sz="2000" dirty="0">
                <a:latin typeface="Times-Roman"/>
              </a:rPr>
              <a:t>we have for the </a:t>
            </a:r>
            <a:r>
              <a:rPr lang="en-IN" sz="2000" dirty="0" err="1">
                <a:latin typeface="Times-Roman"/>
              </a:rPr>
              <a:t>p</a:t>
            </a:r>
            <a:r>
              <a:rPr lang="en-IN" sz="2000" baseline="30000" dirty="0" err="1">
                <a:latin typeface="Times-Roman"/>
              </a:rPr>
              <a:t>+</a:t>
            </a:r>
            <a:r>
              <a:rPr lang="en-IN" sz="2000" dirty="0" err="1">
                <a:latin typeface="Times-Roman"/>
              </a:rPr>
              <a:t>n</a:t>
            </a:r>
            <a:r>
              <a:rPr lang="en-IN" sz="2000" dirty="0" smtClean="0">
                <a:latin typeface="Times-Roman"/>
              </a:rPr>
              <a:t> </a:t>
            </a:r>
            <a:r>
              <a:rPr lang="en-IN" sz="2000" dirty="0">
                <a:latin typeface="Times-Roman"/>
              </a:rPr>
              <a:t>junction</a:t>
            </a:r>
          </a:p>
          <a:p>
            <a:r>
              <a:rPr lang="en-IN" sz="2000" i="1" dirty="0" err="1">
                <a:latin typeface="Times-Italic"/>
              </a:rPr>
              <a:t>x</a:t>
            </a:r>
            <a:r>
              <a:rPr lang="en-IN" sz="2000" i="1" dirty="0" err="1" smtClean="0">
                <a:latin typeface="Times-Italic"/>
              </a:rPr>
              <a:t>p</a:t>
            </a:r>
            <a:r>
              <a:rPr lang="en-IN" sz="2000" i="1" dirty="0" smtClean="0">
                <a:latin typeface="Times-Italic"/>
              </a:rPr>
              <a:t> &lt;&lt;</a:t>
            </a:r>
            <a:r>
              <a:rPr lang="en-IN" sz="2000" dirty="0" smtClean="0">
                <a:latin typeface="MTSY"/>
              </a:rPr>
              <a:t> </a:t>
            </a:r>
            <a:r>
              <a:rPr lang="en-IN" sz="2000" i="1" dirty="0" err="1" smtClean="0">
                <a:latin typeface="Times-Italic"/>
              </a:rPr>
              <a:t>xn</a:t>
            </a:r>
            <a:r>
              <a:rPr lang="en-IN" sz="2000" i="1" dirty="0" smtClean="0">
                <a:latin typeface="Times-Italic"/>
              </a:rPr>
              <a:t>. </a:t>
            </a:r>
            <a:r>
              <a:rPr lang="en-IN" sz="2000" dirty="0"/>
              <a:t>Almost the entire space charge layer extends into the low-doped region of the junction.</a:t>
            </a:r>
          </a:p>
        </p:txBody>
      </p:sp>
      <p:pic>
        <p:nvPicPr>
          <p:cNvPr id="7" name="Picture 6"/>
          <p:cNvPicPr>
            <a:picLocks noChangeAspect="1"/>
          </p:cNvPicPr>
          <p:nvPr/>
        </p:nvPicPr>
        <p:blipFill>
          <a:blip r:embed="rId2"/>
          <a:stretch>
            <a:fillRect/>
          </a:stretch>
        </p:blipFill>
        <p:spPr>
          <a:xfrm>
            <a:off x="9493431" y="2936058"/>
            <a:ext cx="2698567" cy="3534417"/>
          </a:xfrm>
          <a:prstGeom prst="rect">
            <a:avLst/>
          </a:prstGeom>
        </p:spPr>
      </p:pic>
      <p:pic>
        <p:nvPicPr>
          <p:cNvPr id="9" name="Picture 8"/>
          <p:cNvPicPr>
            <a:picLocks noChangeAspect="1"/>
          </p:cNvPicPr>
          <p:nvPr/>
        </p:nvPicPr>
        <p:blipFill>
          <a:blip r:embed="rId3"/>
          <a:stretch>
            <a:fillRect/>
          </a:stretch>
        </p:blipFill>
        <p:spPr>
          <a:xfrm>
            <a:off x="2384415" y="2309365"/>
            <a:ext cx="2387369" cy="805794"/>
          </a:xfrm>
          <a:prstGeom prst="rect">
            <a:avLst/>
          </a:prstGeom>
        </p:spPr>
      </p:pic>
      <p:pic>
        <p:nvPicPr>
          <p:cNvPr id="10" name="Picture 9"/>
          <p:cNvPicPr>
            <a:picLocks noChangeAspect="1"/>
          </p:cNvPicPr>
          <p:nvPr/>
        </p:nvPicPr>
        <p:blipFill>
          <a:blip r:embed="rId4"/>
          <a:stretch>
            <a:fillRect/>
          </a:stretch>
        </p:blipFill>
        <p:spPr>
          <a:xfrm>
            <a:off x="762724" y="4395109"/>
            <a:ext cx="1360544" cy="560781"/>
          </a:xfrm>
          <a:prstGeom prst="rect">
            <a:avLst/>
          </a:prstGeom>
        </p:spPr>
      </p:pic>
      <p:pic>
        <p:nvPicPr>
          <p:cNvPr id="11" name="Picture 10"/>
          <p:cNvPicPr>
            <a:picLocks noChangeAspect="1"/>
          </p:cNvPicPr>
          <p:nvPr/>
        </p:nvPicPr>
        <p:blipFill>
          <a:blip r:embed="rId5"/>
          <a:stretch>
            <a:fillRect/>
          </a:stretch>
        </p:blipFill>
        <p:spPr>
          <a:xfrm>
            <a:off x="828229" y="5024167"/>
            <a:ext cx="1229533" cy="681637"/>
          </a:xfrm>
          <a:prstGeom prst="rect">
            <a:avLst/>
          </a:prstGeom>
        </p:spPr>
      </p:pic>
      <p:pic>
        <p:nvPicPr>
          <p:cNvPr id="12" name="Picture 11"/>
          <p:cNvPicPr>
            <a:picLocks noChangeAspect="1"/>
          </p:cNvPicPr>
          <p:nvPr/>
        </p:nvPicPr>
        <p:blipFill>
          <a:blip r:embed="rId6"/>
          <a:stretch>
            <a:fillRect/>
          </a:stretch>
        </p:blipFill>
        <p:spPr>
          <a:xfrm>
            <a:off x="2781705" y="4326643"/>
            <a:ext cx="2952668" cy="1037273"/>
          </a:xfrm>
          <a:prstGeom prst="rect">
            <a:avLst/>
          </a:prstGeom>
        </p:spPr>
      </p:pic>
      <p:pic>
        <p:nvPicPr>
          <p:cNvPr id="13" name="Picture 12"/>
          <p:cNvPicPr>
            <a:picLocks noChangeAspect="1"/>
          </p:cNvPicPr>
          <p:nvPr/>
        </p:nvPicPr>
        <p:blipFill>
          <a:blip r:embed="rId7"/>
          <a:stretch>
            <a:fillRect/>
          </a:stretch>
        </p:blipFill>
        <p:spPr>
          <a:xfrm>
            <a:off x="8214102" y="31028"/>
            <a:ext cx="3828930" cy="996750"/>
          </a:xfrm>
          <a:prstGeom prst="rect">
            <a:avLst/>
          </a:prstGeom>
        </p:spPr>
      </p:pic>
      <p:pic>
        <p:nvPicPr>
          <p:cNvPr id="14" name="Picture 13"/>
          <p:cNvPicPr>
            <a:picLocks noChangeAspect="1"/>
          </p:cNvPicPr>
          <p:nvPr/>
        </p:nvPicPr>
        <p:blipFill>
          <a:blip r:embed="rId8"/>
          <a:stretch>
            <a:fillRect/>
          </a:stretch>
        </p:blipFill>
        <p:spPr>
          <a:xfrm>
            <a:off x="148968" y="40783"/>
            <a:ext cx="3741548" cy="1083432"/>
          </a:xfrm>
          <a:prstGeom prst="rect">
            <a:avLst/>
          </a:prstGeom>
        </p:spPr>
      </p:pic>
    </p:spTree>
    <p:extLst>
      <p:ext uri="{BB962C8B-B14F-4D97-AF65-F5344CB8AC3E}">
        <p14:creationId xmlns:p14="http://schemas.microsoft.com/office/powerpoint/2010/main" val="2745268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Rectangle 4"/>
          <p:cNvSpPr/>
          <p:nvPr/>
        </p:nvSpPr>
        <p:spPr>
          <a:xfrm>
            <a:off x="875763" y="982132"/>
            <a:ext cx="10560675" cy="1277786"/>
          </a:xfrm>
          <a:prstGeom prst="rect">
            <a:avLst/>
          </a:prstGeom>
        </p:spPr>
        <p:txBody>
          <a:bodyPr wrap="square">
            <a:spAutoFit/>
          </a:bodyPr>
          <a:lstStyle/>
          <a:p>
            <a:pPr lvl="0" algn="just">
              <a:lnSpc>
                <a:spcPct val="107000"/>
              </a:lnSpc>
              <a:spcAft>
                <a:spcPts val="0"/>
              </a:spcAft>
            </a:pPr>
            <a:r>
              <a:rPr lang="en-IN" dirty="0">
                <a:latin typeface="Times New Roman" panose="02020603050405020304" pitchFamily="18" charset="0"/>
                <a:ea typeface="Calibri" panose="020F0502020204030204" pitchFamily="34" charset="0"/>
                <a:cs typeface="Times New Roman" panose="02020603050405020304" pitchFamily="18" charset="0"/>
              </a:rPr>
              <a:t>An ideal one-sided silicon </a:t>
            </a:r>
            <a:r>
              <a:rPr lang="en-IN" dirty="0" err="1">
                <a:latin typeface="Times New Roman" panose="02020603050405020304" pitchFamily="18" charset="0"/>
                <a:ea typeface="Calibri" panose="020F0502020204030204" pitchFamily="34" charset="0"/>
                <a:cs typeface="Times New Roman" panose="02020603050405020304" pitchFamily="18" charset="0"/>
              </a:rPr>
              <a:t>p</a:t>
            </a:r>
            <a:r>
              <a:rPr lang="en-IN" baseline="30000" dirty="0" err="1">
                <a:latin typeface="Times New Roman" panose="02020603050405020304" pitchFamily="18" charset="0"/>
                <a:ea typeface="Calibri" panose="020F0502020204030204" pitchFamily="34" charset="0"/>
                <a:cs typeface="Times New Roman" panose="02020603050405020304" pitchFamily="18" charset="0"/>
              </a:rPr>
              <a:t>+</a:t>
            </a:r>
            <a:r>
              <a:rPr lang="en-IN" dirty="0" err="1">
                <a:latin typeface="Times New Roman" panose="02020603050405020304" pitchFamily="18" charset="0"/>
                <a:ea typeface="Calibri" panose="020F0502020204030204" pitchFamily="34" charset="0"/>
                <a:cs typeface="Times New Roman" panose="02020603050405020304" pitchFamily="18" charset="0"/>
              </a:rPr>
              <a:t>n</a:t>
            </a:r>
            <a:r>
              <a:rPr lang="en-IN" dirty="0">
                <a:latin typeface="Times New Roman" panose="02020603050405020304" pitchFamily="18" charset="0"/>
                <a:ea typeface="Calibri" panose="020F0502020204030204" pitchFamily="34" charset="0"/>
                <a:cs typeface="Times New Roman" panose="02020603050405020304" pitchFamily="18" charset="0"/>
              </a:rPr>
              <a:t> junction at </a:t>
            </a:r>
            <a:r>
              <a:rPr lang="en-IN" i="1" dirty="0">
                <a:latin typeface="Times New Roman" panose="02020603050405020304" pitchFamily="18" charset="0"/>
                <a:ea typeface="Calibri" panose="020F0502020204030204" pitchFamily="34" charset="0"/>
                <a:cs typeface="Times New Roman" panose="02020603050405020304" pitchFamily="18" charset="0"/>
              </a:rPr>
              <a:t>T </a:t>
            </a:r>
            <a:r>
              <a:rPr lang="en-IN" dirty="0">
                <a:latin typeface="Times New Roman" panose="02020603050405020304" pitchFamily="18" charset="0"/>
                <a:ea typeface="Calibri" panose="020F0502020204030204" pitchFamily="34" charset="0"/>
                <a:cs typeface="Times New Roman" panose="02020603050405020304" pitchFamily="18" charset="0"/>
              </a:rPr>
              <a:t>= 300 K is uniformly doped on both sides of the metallurgical junction. It is found that the doping relation is </a:t>
            </a:r>
            <a:r>
              <a:rPr lang="en-IN" i="1" dirty="0">
                <a:latin typeface="Times New Roman" panose="02020603050405020304" pitchFamily="18" charset="0"/>
                <a:ea typeface="Calibri" panose="020F0502020204030204" pitchFamily="34" charset="0"/>
                <a:cs typeface="Times New Roman" panose="02020603050405020304" pitchFamily="18" charset="0"/>
              </a:rPr>
              <a:t>N</a:t>
            </a:r>
            <a:r>
              <a:rPr lang="en-IN" i="1" baseline="-25000" dirty="0">
                <a:latin typeface="Times New Roman" panose="02020603050405020304" pitchFamily="18" charset="0"/>
                <a:ea typeface="Calibri" panose="020F0502020204030204" pitchFamily="34" charset="0"/>
                <a:cs typeface="Times New Roman" panose="02020603050405020304" pitchFamily="18" charset="0"/>
              </a:rPr>
              <a:t>a</a:t>
            </a:r>
            <a:r>
              <a:rPr lang="en-IN" i="1" dirty="0">
                <a:latin typeface="Times New Roman" panose="02020603050405020304" pitchFamily="18"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 80 </a:t>
            </a:r>
            <a:r>
              <a:rPr lang="en-IN" i="1" dirty="0" err="1">
                <a:latin typeface="Times New Roman" panose="02020603050405020304" pitchFamily="18" charset="0"/>
                <a:ea typeface="Calibri" panose="020F0502020204030204" pitchFamily="34" charset="0"/>
                <a:cs typeface="Times New Roman" panose="02020603050405020304" pitchFamily="18" charset="0"/>
              </a:rPr>
              <a:t>N</a:t>
            </a:r>
            <a:r>
              <a:rPr lang="en-IN" i="1" baseline="-25000" dirty="0" err="1">
                <a:latin typeface="Times New Roman" panose="02020603050405020304" pitchFamily="18" charset="0"/>
                <a:ea typeface="Calibri" panose="020F0502020204030204" pitchFamily="34" charset="0"/>
                <a:cs typeface="Times New Roman" panose="02020603050405020304" pitchFamily="18" charset="0"/>
              </a:rPr>
              <a:t>d</a:t>
            </a:r>
            <a:r>
              <a:rPr lang="en-IN" i="1" baseline="-25000" dirty="0">
                <a:latin typeface="Times New Roman" panose="02020603050405020304" pitchFamily="18"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and the built-in potential barrier is </a:t>
            </a:r>
            <a:r>
              <a:rPr lang="en-IN" i="1" dirty="0" err="1">
                <a:latin typeface="Times New Roman" panose="02020603050405020304" pitchFamily="18" charset="0"/>
                <a:ea typeface="Calibri" panose="020F0502020204030204" pitchFamily="34" charset="0"/>
                <a:cs typeface="Times New Roman" panose="02020603050405020304" pitchFamily="18" charset="0"/>
              </a:rPr>
              <a:t>V</a:t>
            </a:r>
            <a:r>
              <a:rPr lang="en-IN" i="1" baseline="-25000" dirty="0" err="1">
                <a:latin typeface="Times New Roman" panose="02020603050405020304" pitchFamily="18" charset="0"/>
                <a:ea typeface="Calibri" panose="020F0502020204030204" pitchFamily="34" charset="0"/>
                <a:cs typeface="Times New Roman" panose="02020603050405020304" pitchFamily="18" charset="0"/>
              </a:rPr>
              <a:t>bi</a:t>
            </a:r>
            <a:r>
              <a:rPr lang="en-IN" i="1" dirty="0">
                <a:latin typeface="Times New Roman" panose="02020603050405020304" pitchFamily="18"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 0.740 V. A reverse-biased voltage of </a:t>
            </a:r>
            <a:r>
              <a:rPr lang="en-IN" i="1" dirty="0">
                <a:latin typeface="Times New Roman" panose="02020603050405020304" pitchFamily="18" charset="0"/>
                <a:ea typeface="Calibri" panose="020F0502020204030204" pitchFamily="34" charset="0"/>
                <a:cs typeface="Times New Roman" panose="02020603050405020304" pitchFamily="18" charset="0"/>
              </a:rPr>
              <a:t>V</a:t>
            </a:r>
            <a:r>
              <a:rPr lang="en-IN" i="1" baseline="-25000" dirty="0">
                <a:latin typeface="Times New Roman" panose="02020603050405020304" pitchFamily="18" charset="0"/>
                <a:ea typeface="Calibri" panose="020F0502020204030204" pitchFamily="34" charset="0"/>
                <a:cs typeface="Times New Roman" panose="02020603050405020304" pitchFamily="18" charset="0"/>
              </a:rPr>
              <a:t>R</a:t>
            </a:r>
            <a:r>
              <a:rPr lang="en-IN" i="1" dirty="0">
                <a:latin typeface="Times New Roman" panose="02020603050405020304" pitchFamily="18" charset="0"/>
                <a:ea typeface="Calibri" panose="020F0502020204030204" pitchFamily="34" charset="0"/>
                <a:cs typeface="Times New Roman" panose="02020603050405020304" pitchFamily="18" charset="0"/>
              </a:rPr>
              <a:t> </a:t>
            </a:r>
            <a:r>
              <a:rPr lang="en-IN" dirty="0">
                <a:latin typeface="Times New Roman" panose="02020603050405020304" pitchFamily="18" charset="0"/>
                <a:ea typeface="Calibri" panose="020F0502020204030204" pitchFamily="34" charset="0"/>
                <a:cs typeface="Times New Roman" panose="02020603050405020304" pitchFamily="18" charset="0"/>
              </a:rPr>
              <a:t>= 10 V is applied. Determine (</a:t>
            </a:r>
            <a:r>
              <a:rPr lang="en-IN" i="1" dirty="0">
                <a:latin typeface="Times New Roman" panose="02020603050405020304" pitchFamily="18" charset="0"/>
                <a:ea typeface="Calibri" panose="020F0502020204030204" pitchFamily="34" charset="0"/>
                <a:cs typeface="Times New Roman" panose="02020603050405020304" pitchFamily="18" charset="0"/>
              </a:rPr>
              <a:t>a</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i="1" dirty="0">
                <a:latin typeface="Times New Roman" panose="02020603050405020304" pitchFamily="18" charset="0"/>
                <a:ea typeface="Calibri" panose="020F0502020204030204" pitchFamily="34" charset="0"/>
                <a:cs typeface="Times New Roman" panose="02020603050405020304" pitchFamily="18" charset="0"/>
              </a:rPr>
              <a:t>N</a:t>
            </a:r>
            <a:r>
              <a:rPr lang="en-IN" i="1" baseline="-25000" dirty="0">
                <a:latin typeface="Times New Roman" panose="02020603050405020304" pitchFamily="18" charset="0"/>
                <a:ea typeface="Calibri" panose="020F0502020204030204" pitchFamily="34" charset="0"/>
                <a:cs typeface="Times New Roman" panose="02020603050405020304" pitchFamily="18" charset="0"/>
              </a:rPr>
              <a:t>a</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i="1" dirty="0" err="1">
                <a:latin typeface="Times New Roman" panose="02020603050405020304" pitchFamily="18" charset="0"/>
                <a:ea typeface="Calibri" panose="020F0502020204030204" pitchFamily="34" charset="0"/>
                <a:cs typeface="Times New Roman" panose="02020603050405020304" pitchFamily="18" charset="0"/>
              </a:rPr>
              <a:t>N</a:t>
            </a:r>
            <a:r>
              <a:rPr lang="en-IN" i="1" baseline="-25000" dirty="0" err="1">
                <a:latin typeface="Times New Roman" panose="02020603050405020304" pitchFamily="18" charset="0"/>
                <a:ea typeface="Calibri" panose="020F0502020204030204" pitchFamily="34" charset="0"/>
                <a:cs typeface="Times New Roman" panose="02020603050405020304" pitchFamily="18" charset="0"/>
              </a:rPr>
              <a:t>d</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i="1" dirty="0">
                <a:latin typeface="Times New Roman" panose="02020603050405020304" pitchFamily="18" charset="0"/>
                <a:ea typeface="Calibri" panose="020F0502020204030204" pitchFamily="34" charset="0"/>
                <a:cs typeface="Times New Roman" panose="02020603050405020304" pitchFamily="18" charset="0"/>
              </a:rPr>
              <a:t>b</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i="1" dirty="0" err="1">
                <a:latin typeface="Times New Roman" panose="02020603050405020304" pitchFamily="18" charset="0"/>
                <a:ea typeface="Calibri" panose="020F0502020204030204" pitchFamily="34" charset="0"/>
                <a:cs typeface="Times New Roman" panose="02020603050405020304" pitchFamily="18" charset="0"/>
              </a:rPr>
              <a:t>x</a:t>
            </a:r>
            <a:r>
              <a:rPr lang="en-IN" i="1" baseline="-25000" dirty="0" err="1">
                <a:latin typeface="Times New Roman" panose="02020603050405020304" pitchFamily="18" charset="0"/>
                <a:ea typeface="Calibri" panose="020F0502020204030204" pitchFamily="34" charset="0"/>
                <a:cs typeface="Times New Roman" panose="02020603050405020304" pitchFamily="18" charset="0"/>
              </a:rPr>
              <a:t>p</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i="1" dirty="0" err="1">
                <a:latin typeface="Times New Roman" panose="02020603050405020304" pitchFamily="18" charset="0"/>
                <a:ea typeface="Calibri" panose="020F0502020204030204" pitchFamily="34" charset="0"/>
                <a:cs typeface="Times New Roman" panose="02020603050405020304" pitchFamily="18" charset="0"/>
              </a:rPr>
              <a:t>x</a:t>
            </a:r>
            <a:r>
              <a:rPr lang="en-IN" i="1" baseline="-25000" dirty="0" err="1">
                <a:latin typeface="Times New Roman" panose="02020603050405020304" pitchFamily="18" charset="0"/>
                <a:ea typeface="Calibri" panose="020F0502020204030204" pitchFamily="34" charset="0"/>
                <a:cs typeface="Times New Roman" panose="02020603050405020304" pitchFamily="18" charset="0"/>
              </a:rPr>
              <a:t>n</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i="1" dirty="0">
                <a:latin typeface="Times New Roman" panose="02020603050405020304" pitchFamily="18" charset="0"/>
                <a:ea typeface="Calibri" panose="020F0502020204030204" pitchFamily="34" charset="0"/>
                <a:cs typeface="Times New Roman" panose="02020603050405020304" pitchFamily="18" charset="0"/>
              </a:rPr>
              <a:t>c</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dirty="0" err="1">
                <a:latin typeface="Times New Roman" panose="02020603050405020304" pitchFamily="18" charset="0"/>
                <a:ea typeface="Calibri" panose="020F0502020204030204" pitchFamily="34" charset="0"/>
                <a:cs typeface="Times New Roman" panose="02020603050405020304" pitchFamily="18" charset="0"/>
              </a:rPr>
              <a:t>E</a:t>
            </a:r>
            <a:r>
              <a:rPr lang="en-IN" baseline="-25000" dirty="0" err="1">
                <a:latin typeface="Times New Roman" panose="02020603050405020304" pitchFamily="18" charset="0"/>
                <a:ea typeface="Calibri" panose="020F0502020204030204" pitchFamily="34" charset="0"/>
                <a:cs typeface="Times New Roman" panose="02020603050405020304" pitchFamily="18" charset="0"/>
              </a:rPr>
              <a:t>max</a:t>
            </a:r>
            <a:r>
              <a:rPr lang="en-IN" dirty="0">
                <a:latin typeface="Times New Roman" panose="02020603050405020304" pitchFamily="18" charset="0"/>
                <a:ea typeface="Calibri" panose="020F0502020204030204" pitchFamily="34" charset="0"/>
                <a:cs typeface="Times New Roman" panose="02020603050405020304" pitchFamily="18" charset="0"/>
              </a:rPr>
              <a:t>|; and (</a:t>
            </a:r>
            <a:r>
              <a:rPr lang="en-IN" i="1" dirty="0">
                <a:latin typeface="Times New Roman" panose="02020603050405020304" pitchFamily="18" charset="0"/>
                <a:ea typeface="Calibri" panose="020F0502020204030204" pitchFamily="34" charset="0"/>
                <a:cs typeface="Times New Roman" panose="02020603050405020304" pitchFamily="18" charset="0"/>
              </a:rPr>
              <a:t>d</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i="1" dirty="0" err="1">
                <a:latin typeface="Times New Roman" panose="02020603050405020304" pitchFamily="18" charset="0"/>
                <a:ea typeface="Calibri" panose="020F0502020204030204" pitchFamily="34" charset="0"/>
                <a:cs typeface="Times New Roman" panose="02020603050405020304" pitchFamily="18" charset="0"/>
              </a:rPr>
              <a:t>Cj</a:t>
            </a:r>
            <a:r>
              <a:rPr lang="en-IN" dirty="0">
                <a:latin typeface="Times New Roman" panose="02020603050405020304" pitchFamily="18" charset="0"/>
                <a:ea typeface="Calibri" panose="020F0502020204030204" pitchFamily="34" charset="0"/>
                <a:cs typeface="Times New Roman" panose="02020603050405020304" pitchFamily="18" charset="0"/>
              </a:rPr>
              <a:t>. Repeat the same problem for zero bias condition.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84046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672166"/>
            <a:ext cx="9601196" cy="583197"/>
          </a:xfrm>
        </p:spPr>
        <p:txBody>
          <a:bodyPr>
            <a:normAutofit fontScale="90000"/>
          </a:bodyPr>
          <a:lstStyle/>
          <a:p>
            <a:r>
              <a:rPr lang="en-IN" b="1" dirty="0"/>
              <a:t>JUNCTION BREAKDOWN</a:t>
            </a:r>
            <a:endParaRPr lang="en-IN" dirty="0"/>
          </a:p>
        </p:txBody>
      </p:sp>
      <p:sp>
        <p:nvSpPr>
          <p:cNvPr id="3" name="Content Placeholder 2"/>
          <p:cNvSpPr>
            <a:spLocks noGrp="1"/>
          </p:cNvSpPr>
          <p:nvPr>
            <p:ph idx="1"/>
          </p:nvPr>
        </p:nvSpPr>
        <p:spPr>
          <a:xfrm>
            <a:off x="852407" y="1503047"/>
            <a:ext cx="10554346" cy="4324316"/>
          </a:xfrm>
        </p:spPr>
        <p:txBody>
          <a:bodyPr>
            <a:normAutofit/>
          </a:bodyPr>
          <a:lstStyle/>
          <a:p>
            <a:pPr algn="just"/>
            <a:r>
              <a:rPr lang="en-IN" b="1" dirty="0" smtClean="0"/>
              <a:t>The reverse-biased </a:t>
            </a:r>
            <a:r>
              <a:rPr lang="en-IN" b="1" dirty="0"/>
              <a:t>voltage </a:t>
            </a:r>
            <a:r>
              <a:rPr lang="en-IN" b="1" dirty="0" smtClean="0"/>
              <a:t>should not </a:t>
            </a:r>
            <a:r>
              <a:rPr lang="en-IN" b="1" dirty="0"/>
              <a:t>increase </a:t>
            </a:r>
            <a:r>
              <a:rPr lang="en-IN" b="1" dirty="0" smtClean="0"/>
              <a:t>without limit</a:t>
            </a:r>
            <a:r>
              <a:rPr lang="en-IN" b="1" dirty="0"/>
              <a:t>; at some particular voltage, the reverse-biased current will increase </a:t>
            </a:r>
            <a:r>
              <a:rPr lang="en-IN" b="1" dirty="0" smtClean="0"/>
              <a:t>rapidly. The </a:t>
            </a:r>
            <a:r>
              <a:rPr lang="en-IN" b="1" dirty="0"/>
              <a:t>applied voltage at this point is called the breakdown voltage.</a:t>
            </a:r>
          </a:p>
          <a:p>
            <a:pPr algn="just"/>
            <a:r>
              <a:rPr lang="en-IN" b="1" dirty="0"/>
              <a:t>Two physical mechanisms give rise to the reverse-biased breakdown in a </a:t>
            </a:r>
            <a:r>
              <a:rPr lang="en-IN" b="1" dirty="0" err="1"/>
              <a:t>pn</a:t>
            </a:r>
            <a:r>
              <a:rPr lang="en-IN" b="1" dirty="0"/>
              <a:t> </a:t>
            </a:r>
            <a:r>
              <a:rPr lang="en-IN" b="1" dirty="0" smtClean="0"/>
              <a:t>junction: the </a:t>
            </a:r>
            <a:r>
              <a:rPr lang="en-IN" b="1" dirty="0" err="1"/>
              <a:t>Zener</a:t>
            </a:r>
            <a:r>
              <a:rPr lang="en-IN" b="1" dirty="0"/>
              <a:t> effect and the avalanche effect.</a:t>
            </a: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Tree>
    <p:extLst>
      <p:ext uri="{BB962C8B-B14F-4D97-AF65-F5344CB8AC3E}">
        <p14:creationId xmlns:p14="http://schemas.microsoft.com/office/powerpoint/2010/main" val="10762732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6" name="Rectangle 5"/>
          <p:cNvSpPr/>
          <p:nvPr/>
        </p:nvSpPr>
        <p:spPr>
          <a:xfrm>
            <a:off x="1295401" y="914928"/>
            <a:ext cx="9630904" cy="2031325"/>
          </a:xfrm>
          <a:prstGeom prst="rect">
            <a:avLst/>
          </a:prstGeom>
        </p:spPr>
        <p:txBody>
          <a:bodyPr wrap="square">
            <a:spAutoFit/>
          </a:bodyPr>
          <a:lstStyle/>
          <a:p>
            <a:pPr algn="just"/>
            <a:r>
              <a:rPr lang="en-IN" dirty="0">
                <a:solidFill>
                  <a:srgbClr val="333333"/>
                </a:solidFill>
                <a:latin typeface="-apple-system"/>
              </a:rPr>
              <a:t>When a </a:t>
            </a:r>
            <a:r>
              <a:rPr lang="en-IN" dirty="0" err="1">
                <a:solidFill>
                  <a:srgbClr val="333333"/>
                </a:solidFill>
                <a:latin typeface="-apple-system"/>
              </a:rPr>
              <a:t>pn</a:t>
            </a:r>
            <a:r>
              <a:rPr lang="en-IN" dirty="0">
                <a:solidFill>
                  <a:srgbClr val="333333"/>
                </a:solidFill>
                <a:latin typeface="-apple-system"/>
              </a:rPr>
              <a:t> junction is reverse-biased, a small quantity of electrons passes through the </a:t>
            </a:r>
            <a:r>
              <a:rPr lang="en-IN" dirty="0" err="1">
                <a:solidFill>
                  <a:srgbClr val="333333"/>
                </a:solidFill>
                <a:latin typeface="-apple-system"/>
              </a:rPr>
              <a:t>pn</a:t>
            </a:r>
            <a:r>
              <a:rPr lang="en-IN" dirty="0">
                <a:solidFill>
                  <a:srgbClr val="333333"/>
                </a:solidFill>
                <a:latin typeface="-apple-system"/>
              </a:rPr>
              <a:t> junction. These electrons are accelerated in the depletion layer by an electric field, acquiring large kinetic energy. The accelerated electrons collide with the atoms in a crystal lattice, ionizing them and creating electron holes. The electrons of these atoms are excited to the conduction band and knocked out, becoming free electrons. The free electrons are also accelerated and collide with other atoms, creating more electron-hole pairs and leading to further knocking-out processes. This phenomenon is called avalanche breakdown.</a:t>
            </a:r>
            <a:endParaRPr lang="en-IN" dirty="0"/>
          </a:p>
        </p:txBody>
      </p:sp>
      <p:pic>
        <p:nvPicPr>
          <p:cNvPr id="3074" name="Picture 2" descr="Figure 1.4 Avalanche breakdow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0633" y="3064090"/>
            <a:ext cx="5164284" cy="2904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4927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5" name="Picture 4"/>
          <p:cNvPicPr>
            <a:picLocks noChangeAspect="1"/>
          </p:cNvPicPr>
          <p:nvPr/>
        </p:nvPicPr>
        <p:blipFill rotWithShape="1">
          <a:blip r:embed="rId2"/>
          <a:srcRect r="-472" b="12896"/>
          <a:stretch/>
        </p:blipFill>
        <p:spPr>
          <a:xfrm>
            <a:off x="864282" y="840347"/>
            <a:ext cx="10482005" cy="5131662"/>
          </a:xfrm>
          <a:prstGeom prst="rect">
            <a:avLst/>
          </a:prstGeom>
        </p:spPr>
      </p:pic>
    </p:spTree>
    <p:extLst>
      <p:ext uri="{BB962C8B-B14F-4D97-AF65-F5344CB8AC3E}">
        <p14:creationId xmlns:p14="http://schemas.microsoft.com/office/powerpoint/2010/main" val="2155465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2050" name="Picture 2" descr="1-1 Reverse breakdown voltage | Toshiba Electronic Devices &amp; Storage  Corporation | Asia-Engli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358" y="2255146"/>
            <a:ext cx="6602406" cy="37138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808134" y="711199"/>
            <a:ext cx="8575729" cy="1477328"/>
          </a:xfrm>
          <a:prstGeom prst="rect">
            <a:avLst/>
          </a:prstGeom>
        </p:spPr>
        <p:txBody>
          <a:bodyPr wrap="square">
            <a:spAutoFit/>
          </a:bodyPr>
          <a:lstStyle/>
          <a:p>
            <a:pPr algn="just"/>
            <a:r>
              <a:rPr lang="en-IN" dirty="0" err="1">
                <a:latin typeface="Times-Roman"/>
              </a:rPr>
              <a:t>Zener</a:t>
            </a:r>
            <a:r>
              <a:rPr lang="en-IN" dirty="0">
                <a:latin typeface="Times-Roman"/>
              </a:rPr>
              <a:t> breakdown occurs in highly </a:t>
            </a:r>
            <a:r>
              <a:rPr lang="en-IN" dirty="0" smtClean="0">
                <a:latin typeface="Times-Roman"/>
              </a:rPr>
              <a:t>doped </a:t>
            </a:r>
            <a:r>
              <a:rPr lang="en-IN" dirty="0" err="1" smtClean="0">
                <a:latin typeface="Times-Roman"/>
              </a:rPr>
              <a:t>pn</a:t>
            </a:r>
            <a:r>
              <a:rPr lang="en-IN" dirty="0" smtClean="0">
                <a:latin typeface="Times-Roman"/>
              </a:rPr>
              <a:t> </a:t>
            </a:r>
            <a:r>
              <a:rPr lang="en-IN" dirty="0">
                <a:latin typeface="Times-Roman"/>
              </a:rPr>
              <a:t>junctions through a </a:t>
            </a:r>
            <a:r>
              <a:rPr lang="en-IN" dirty="0" err="1">
                <a:latin typeface="Times-Roman"/>
              </a:rPr>
              <a:t>tunneling</a:t>
            </a:r>
            <a:r>
              <a:rPr lang="en-IN" dirty="0">
                <a:latin typeface="Times-Roman"/>
              </a:rPr>
              <a:t> mechanism. In a highly doped junction, the </a:t>
            </a:r>
            <a:r>
              <a:rPr lang="en-IN" dirty="0" smtClean="0">
                <a:latin typeface="Times-Roman"/>
              </a:rPr>
              <a:t>conduction and </a:t>
            </a:r>
            <a:r>
              <a:rPr lang="en-IN" dirty="0">
                <a:latin typeface="Times-Roman"/>
              </a:rPr>
              <a:t>valence bands on opposite sides of the junction are </a:t>
            </a:r>
            <a:r>
              <a:rPr lang="en-IN" dirty="0" smtClean="0">
                <a:latin typeface="Times-Roman"/>
              </a:rPr>
              <a:t>sufficiently </a:t>
            </a:r>
            <a:r>
              <a:rPr lang="en-IN" dirty="0">
                <a:latin typeface="Times-Roman"/>
              </a:rPr>
              <a:t>close during </a:t>
            </a:r>
            <a:r>
              <a:rPr lang="en-IN" dirty="0" smtClean="0">
                <a:latin typeface="Times-Roman"/>
              </a:rPr>
              <a:t>reverse bias </a:t>
            </a:r>
            <a:r>
              <a:rPr lang="en-IN" dirty="0">
                <a:latin typeface="Times-Roman"/>
              </a:rPr>
              <a:t>that electrons may tunnel directly from the valence band on the p side into the </a:t>
            </a:r>
            <a:r>
              <a:rPr lang="en-IN" dirty="0" smtClean="0">
                <a:latin typeface="Times-Roman"/>
              </a:rPr>
              <a:t>conduction band </a:t>
            </a:r>
            <a:r>
              <a:rPr lang="en-IN" dirty="0">
                <a:latin typeface="Times-Roman"/>
              </a:rPr>
              <a:t>on the n side.</a:t>
            </a:r>
            <a:endParaRPr lang="en-IN" dirty="0"/>
          </a:p>
        </p:txBody>
      </p:sp>
      <p:pic>
        <p:nvPicPr>
          <p:cNvPr id="7" name="Picture 6"/>
          <p:cNvPicPr>
            <a:picLocks noChangeAspect="1"/>
          </p:cNvPicPr>
          <p:nvPr/>
        </p:nvPicPr>
        <p:blipFill rotWithShape="1">
          <a:blip r:embed="rId3"/>
          <a:srcRect t="30440" r="46587"/>
          <a:stretch/>
        </p:blipFill>
        <p:spPr>
          <a:xfrm>
            <a:off x="7258047" y="2255146"/>
            <a:ext cx="4757942" cy="3713854"/>
          </a:xfrm>
          <a:prstGeom prst="rect">
            <a:avLst/>
          </a:prstGeom>
        </p:spPr>
      </p:pic>
    </p:spTree>
    <p:extLst>
      <p:ext uri="{BB962C8B-B14F-4D97-AF65-F5344CB8AC3E}">
        <p14:creationId xmlns:p14="http://schemas.microsoft.com/office/powerpoint/2010/main" val="28461169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b="1" dirty="0"/>
              <a:t>BASIC STRUCTURE OF THE </a:t>
            </a:r>
            <a:r>
              <a:rPr lang="en-IN" sz="3600" b="1" dirty="0" err="1"/>
              <a:t>pn</a:t>
            </a:r>
            <a:r>
              <a:rPr lang="en-IN" sz="3600" b="1" dirty="0"/>
              <a:t> JUNCTION</a:t>
            </a:r>
            <a:endParaRPr lang="en-IN" sz="3600" dirty="0"/>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7" name="Picture 6"/>
          <p:cNvPicPr>
            <a:picLocks noChangeAspect="1"/>
          </p:cNvPicPr>
          <p:nvPr/>
        </p:nvPicPr>
        <p:blipFill rotWithShape="1">
          <a:blip r:embed="rId2"/>
          <a:srcRect l="8907" t="17385" r="67603" b="31355"/>
          <a:stretch/>
        </p:blipFill>
        <p:spPr>
          <a:xfrm>
            <a:off x="950889" y="2219261"/>
            <a:ext cx="3042888" cy="3749739"/>
          </a:xfrm>
          <a:prstGeom prst="rect">
            <a:avLst/>
          </a:prstGeom>
          <a:ln>
            <a:solidFill>
              <a:schemeClr val="tx1"/>
            </a:solidFill>
          </a:ln>
        </p:spPr>
      </p:pic>
      <p:sp>
        <p:nvSpPr>
          <p:cNvPr id="5" name="Rectangle 4"/>
          <p:cNvSpPr/>
          <p:nvPr/>
        </p:nvSpPr>
        <p:spPr>
          <a:xfrm>
            <a:off x="4123764" y="2531869"/>
            <a:ext cx="7319683" cy="3416320"/>
          </a:xfrm>
          <a:prstGeom prst="rect">
            <a:avLst/>
          </a:prstGeom>
        </p:spPr>
        <p:txBody>
          <a:bodyPr wrap="square">
            <a:spAutoFit/>
          </a:bodyPr>
          <a:lstStyle/>
          <a:p>
            <a:pPr marL="285750" indent="-285750" algn="just">
              <a:buFont typeface="Arial" panose="020B0604020202020204" pitchFamily="34" charset="0"/>
              <a:buChar char="•"/>
            </a:pPr>
            <a:r>
              <a:rPr lang="en-IN" dirty="0" smtClean="0">
                <a:latin typeface="Times-Roman"/>
              </a:rPr>
              <a:t>The entire semiconductor </a:t>
            </a:r>
            <a:r>
              <a:rPr lang="en-IN" dirty="0">
                <a:latin typeface="Times-Roman"/>
              </a:rPr>
              <a:t>is a single-crystal material in which one region is doped with </a:t>
            </a:r>
            <a:r>
              <a:rPr lang="en-IN" dirty="0" smtClean="0">
                <a:latin typeface="Times-Roman"/>
              </a:rPr>
              <a:t>acceptor impurity </a:t>
            </a:r>
            <a:r>
              <a:rPr lang="en-IN" dirty="0">
                <a:latin typeface="Times-Roman"/>
              </a:rPr>
              <a:t>atoms to form the p region and the adjacent region is doped </a:t>
            </a:r>
            <a:r>
              <a:rPr lang="en-IN" dirty="0" smtClean="0">
                <a:latin typeface="Times-Roman"/>
              </a:rPr>
              <a:t>with donor </a:t>
            </a:r>
            <a:r>
              <a:rPr lang="en-IN" dirty="0">
                <a:latin typeface="Times-Roman"/>
              </a:rPr>
              <a:t>atoms to form the n region. The interface separating the n and p regions </a:t>
            </a:r>
            <a:r>
              <a:rPr lang="en-IN" dirty="0" smtClean="0">
                <a:latin typeface="Times-Roman"/>
              </a:rPr>
              <a:t>is referred </a:t>
            </a:r>
            <a:r>
              <a:rPr lang="en-IN" dirty="0">
                <a:latin typeface="Times-Roman"/>
              </a:rPr>
              <a:t>to as the </a:t>
            </a:r>
            <a:r>
              <a:rPr lang="en-IN" i="1" dirty="0">
                <a:latin typeface="Times-Italic"/>
              </a:rPr>
              <a:t>metallurgical junction</a:t>
            </a:r>
            <a:r>
              <a:rPr lang="en-IN" i="1" dirty="0" smtClean="0">
                <a:latin typeface="Times-Italic"/>
              </a:rPr>
              <a:t>.</a:t>
            </a:r>
          </a:p>
          <a:p>
            <a:pPr marL="285750" indent="-285750" algn="just">
              <a:buFont typeface="Arial" panose="020B0604020202020204" pitchFamily="34" charset="0"/>
              <a:buChar char="•"/>
            </a:pPr>
            <a:endParaRPr lang="en-IN" i="1" dirty="0">
              <a:latin typeface="Times-Italic"/>
            </a:endParaRPr>
          </a:p>
          <a:p>
            <a:pPr marL="285750" indent="-285750" algn="just">
              <a:buFont typeface="Arial" panose="020B0604020202020204" pitchFamily="34" charset="0"/>
              <a:buChar char="•"/>
            </a:pPr>
            <a:r>
              <a:rPr lang="en-IN" i="1" dirty="0">
                <a:latin typeface="Times-Italic"/>
              </a:rPr>
              <a:t>A step junction is considered </a:t>
            </a:r>
            <a:r>
              <a:rPr lang="en-IN" dirty="0">
                <a:latin typeface="Times-Roman"/>
              </a:rPr>
              <a:t>which indicates the doping concentration is uniform in each region and there is an abrupt change in doping at the junction.</a:t>
            </a:r>
          </a:p>
          <a:p>
            <a:pPr marL="285750" indent="-285750" algn="just">
              <a:buFont typeface="Arial" panose="020B0604020202020204" pitchFamily="34" charset="0"/>
              <a:buChar char="•"/>
            </a:pPr>
            <a:r>
              <a:rPr lang="en-IN" dirty="0">
                <a:latin typeface="Times-Roman"/>
              </a:rPr>
              <a:t>Initially, at the metallurgical junction, there is a very large density gradient in both electron and hole concentrations. </a:t>
            </a:r>
          </a:p>
          <a:p>
            <a:pPr algn="just"/>
            <a:endParaRPr lang="en-IN" dirty="0"/>
          </a:p>
        </p:txBody>
      </p:sp>
    </p:spTree>
    <p:extLst>
      <p:ext uri="{BB962C8B-B14F-4D97-AF65-F5344CB8AC3E}">
        <p14:creationId xmlns:p14="http://schemas.microsoft.com/office/powerpoint/2010/main" val="13317357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Rectangle 4"/>
          <p:cNvSpPr/>
          <p:nvPr/>
        </p:nvSpPr>
        <p:spPr>
          <a:xfrm>
            <a:off x="748552" y="671691"/>
            <a:ext cx="10681448" cy="2308324"/>
          </a:xfrm>
          <a:prstGeom prst="rect">
            <a:avLst/>
          </a:prstGeom>
        </p:spPr>
        <p:txBody>
          <a:bodyPr wrap="square">
            <a:spAutoFit/>
          </a:bodyPr>
          <a:lstStyle/>
          <a:p>
            <a:pPr marL="285750" indent="-285750" algn="just">
              <a:buFont typeface="Arial" panose="020B0604020202020204" pitchFamily="34" charset="0"/>
              <a:buChar char="•"/>
            </a:pPr>
            <a:r>
              <a:rPr lang="en-IN" dirty="0" smtClean="0">
                <a:latin typeface="Times-Roman"/>
              </a:rPr>
              <a:t>Majority </a:t>
            </a:r>
            <a:r>
              <a:rPr lang="en-IN" dirty="0">
                <a:latin typeface="Times-Roman"/>
              </a:rPr>
              <a:t>carrier electrons in the n region </a:t>
            </a:r>
            <a:r>
              <a:rPr lang="en-IN" dirty="0" smtClean="0">
                <a:latin typeface="Times-Roman"/>
              </a:rPr>
              <a:t>will begin </a:t>
            </a:r>
            <a:r>
              <a:rPr lang="en-IN" dirty="0">
                <a:latin typeface="Times-Roman"/>
              </a:rPr>
              <a:t>diffusing into the p region, and majority carrier holes in the p region will </a:t>
            </a:r>
            <a:r>
              <a:rPr lang="en-IN" dirty="0" smtClean="0">
                <a:latin typeface="Times-Roman"/>
              </a:rPr>
              <a:t>begin diffusing </a:t>
            </a:r>
            <a:r>
              <a:rPr lang="en-IN" dirty="0">
                <a:latin typeface="Times-Roman"/>
              </a:rPr>
              <a:t>into the n region. </a:t>
            </a:r>
            <a:endParaRPr lang="en-IN" dirty="0" smtClean="0">
              <a:latin typeface="Times-Roman"/>
            </a:endParaRPr>
          </a:p>
          <a:p>
            <a:pPr marL="285750" indent="-285750" algn="just">
              <a:buFont typeface="Arial" panose="020B0604020202020204" pitchFamily="34" charset="0"/>
              <a:buChar char="•"/>
            </a:pPr>
            <a:r>
              <a:rPr lang="en-IN" dirty="0" smtClean="0">
                <a:latin typeface="Times-Roman"/>
              </a:rPr>
              <a:t>This diffusion </a:t>
            </a:r>
            <a:r>
              <a:rPr lang="en-IN" dirty="0">
                <a:latin typeface="Times-Roman"/>
              </a:rPr>
              <a:t>process cannot continue </a:t>
            </a:r>
            <a:r>
              <a:rPr lang="en-IN" dirty="0" smtClean="0">
                <a:latin typeface="Times-Roman"/>
              </a:rPr>
              <a:t>indefinitely</a:t>
            </a:r>
            <a:r>
              <a:rPr lang="en-IN" dirty="0">
                <a:latin typeface="Times-Roman"/>
              </a:rPr>
              <a:t>. As </a:t>
            </a:r>
            <a:r>
              <a:rPr lang="en-IN" dirty="0" smtClean="0">
                <a:latin typeface="Times-Roman"/>
              </a:rPr>
              <a:t>electrons diffuse </a:t>
            </a:r>
            <a:r>
              <a:rPr lang="en-IN" dirty="0">
                <a:latin typeface="Times-Roman"/>
              </a:rPr>
              <a:t>from the n region, positively charged donor atoms are left behind. </a:t>
            </a:r>
            <a:r>
              <a:rPr lang="en-IN" dirty="0" smtClean="0">
                <a:latin typeface="Times-Roman"/>
              </a:rPr>
              <a:t>Similarly, as </a:t>
            </a:r>
            <a:r>
              <a:rPr lang="en-IN" dirty="0">
                <a:latin typeface="Times-Roman"/>
              </a:rPr>
              <a:t>holes diffuse from the p region, they uncover negatively charged acceptor atoms.</a:t>
            </a:r>
          </a:p>
          <a:p>
            <a:pPr marL="285750" indent="-285750" algn="just">
              <a:buFont typeface="Arial" panose="020B0604020202020204" pitchFamily="34" charset="0"/>
              <a:buChar char="•"/>
            </a:pPr>
            <a:r>
              <a:rPr lang="en-IN" dirty="0">
                <a:latin typeface="Times-Roman"/>
              </a:rPr>
              <a:t>The net positive and negative charges in the n and p regions induce an electric </a:t>
            </a:r>
            <a:r>
              <a:rPr lang="en-IN" dirty="0" smtClean="0">
                <a:latin typeface="Times-Roman"/>
              </a:rPr>
              <a:t>field in </a:t>
            </a:r>
            <a:r>
              <a:rPr lang="en-IN" dirty="0">
                <a:latin typeface="Times-Roman"/>
              </a:rPr>
              <a:t>the region near the metallurgical junction, in the direction from the positive to </a:t>
            </a:r>
            <a:r>
              <a:rPr lang="en-IN" dirty="0" smtClean="0">
                <a:latin typeface="Times-Roman"/>
              </a:rPr>
              <a:t>the negative </a:t>
            </a:r>
            <a:r>
              <a:rPr lang="en-IN" dirty="0">
                <a:latin typeface="Times-Roman"/>
              </a:rPr>
              <a:t>charge, or from the n to the p region.</a:t>
            </a:r>
            <a:endParaRPr lang="en-IN" dirty="0"/>
          </a:p>
        </p:txBody>
      </p:sp>
      <p:sp>
        <p:nvSpPr>
          <p:cNvPr id="7" name="Rectangle 6"/>
          <p:cNvSpPr/>
          <p:nvPr/>
        </p:nvSpPr>
        <p:spPr>
          <a:xfrm>
            <a:off x="748552" y="3391402"/>
            <a:ext cx="6096000" cy="2031325"/>
          </a:xfrm>
          <a:prstGeom prst="rect">
            <a:avLst/>
          </a:prstGeom>
        </p:spPr>
        <p:txBody>
          <a:bodyPr>
            <a:spAutoFit/>
          </a:bodyPr>
          <a:lstStyle/>
          <a:p>
            <a:pPr marL="285750" indent="-285750" algn="just">
              <a:buFont typeface="Arial" panose="020B0604020202020204" pitchFamily="34" charset="0"/>
              <a:buChar char="•"/>
            </a:pPr>
            <a:r>
              <a:rPr lang="en-IN" dirty="0">
                <a:latin typeface="Times-Roman"/>
              </a:rPr>
              <a:t>Density </a:t>
            </a:r>
            <a:r>
              <a:rPr lang="en-IN" dirty="0" smtClean="0">
                <a:latin typeface="Times-Roman"/>
              </a:rPr>
              <a:t>gradients still exist, producing </a:t>
            </a:r>
            <a:r>
              <a:rPr lang="en-IN" dirty="0">
                <a:latin typeface="Times-Roman"/>
              </a:rPr>
              <a:t>a “diffusion force” that </a:t>
            </a:r>
            <a:r>
              <a:rPr lang="en-IN" dirty="0" smtClean="0">
                <a:latin typeface="Times-Roman"/>
              </a:rPr>
              <a:t>acts on </a:t>
            </a:r>
            <a:r>
              <a:rPr lang="en-IN" dirty="0">
                <a:latin typeface="Times-Roman"/>
              </a:rPr>
              <a:t>the majority carriers. </a:t>
            </a:r>
            <a:r>
              <a:rPr lang="en-IN" dirty="0" smtClean="0">
                <a:latin typeface="Times-Roman"/>
              </a:rPr>
              <a:t>The </a:t>
            </a:r>
            <a:r>
              <a:rPr lang="en-IN" dirty="0">
                <a:latin typeface="Times-Roman"/>
              </a:rPr>
              <a:t>electric </a:t>
            </a:r>
            <a:r>
              <a:rPr lang="en-IN" dirty="0" smtClean="0">
                <a:latin typeface="Times-Roman"/>
              </a:rPr>
              <a:t>field in the </a:t>
            </a:r>
            <a:r>
              <a:rPr lang="en-IN" dirty="0">
                <a:latin typeface="Times-Roman"/>
              </a:rPr>
              <a:t>space charge region produces another force on the electrons and holes, which </a:t>
            </a:r>
            <a:r>
              <a:rPr lang="en-IN" dirty="0" smtClean="0">
                <a:latin typeface="Times-Roman"/>
              </a:rPr>
              <a:t>is in </a:t>
            </a:r>
            <a:r>
              <a:rPr lang="en-IN" dirty="0">
                <a:latin typeface="Times-Roman"/>
              </a:rPr>
              <a:t>the opposite direction to the diffusion force for each type of particle. In </a:t>
            </a:r>
            <a:r>
              <a:rPr lang="en-IN" dirty="0" smtClean="0">
                <a:latin typeface="Times-Roman"/>
              </a:rPr>
              <a:t>thermal equilibrium</a:t>
            </a:r>
            <a:r>
              <a:rPr lang="en-IN" dirty="0">
                <a:latin typeface="Times-Roman"/>
              </a:rPr>
              <a:t>, the diffusion force and the </a:t>
            </a:r>
            <a:r>
              <a:rPr lang="en-IN" dirty="0" smtClean="0">
                <a:latin typeface="Times-Roman"/>
              </a:rPr>
              <a:t>E-field </a:t>
            </a:r>
            <a:r>
              <a:rPr lang="en-IN" dirty="0">
                <a:latin typeface="Times-Roman"/>
              </a:rPr>
              <a:t>force exactly balance each other.</a:t>
            </a:r>
            <a:endParaRPr lang="en-IN" dirty="0"/>
          </a:p>
        </p:txBody>
      </p:sp>
      <p:grpSp>
        <p:nvGrpSpPr>
          <p:cNvPr id="3" name="Group 2"/>
          <p:cNvGrpSpPr/>
          <p:nvPr/>
        </p:nvGrpSpPr>
        <p:grpSpPr>
          <a:xfrm>
            <a:off x="7060041" y="2939216"/>
            <a:ext cx="5131959" cy="2756647"/>
            <a:chOff x="7060041" y="2939216"/>
            <a:chExt cx="5131959" cy="2756647"/>
          </a:xfrm>
        </p:grpSpPr>
        <p:pic>
          <p:nvPicPr>
            <p:cNvPr id="6" name="Picture 5"/>
            <p:cNvPicPr>
              <a:picLocks noChangeAspect="1"/>
            </p:cNvPicPr>
            <p:nvPr/>
          </p:nvPicPr>
          <p:blipFill rotWithShape="1">
            <a:blip r:embed="rId2"/>
            <a:srcRect l="38824" t="17385" r="25775" b="28625"/>
            <a:stretch/>
          </p:blipFill>
          <p:spPr>
            <a:xfrm>
              <a:off x="7060041" y="2939216"/>
              <a:ext cx="5131959" cy="2756647"/>
            </a:xfrm>
            <a:prstGeom prst="rect">
              <a:avLst/>
            </a:prstGeom>
            <a:ln>
              <a:solidFill>
                <a:schemeClr val="tx1"/>
              </a:solidFill>
            </a:ln>
          </p:spPr>
        </p:pic>
        <p:sp>
          <p:nvSpPr>
            <p:cNvPr id="2" name="Rectangle 1"/>
            <p:cNvSpPr/>
            <p:nvPr/>
          </p:nvSpPr>
          <p:spPr>
            <a:xfrm>
              <a:off x="8860665" y="4417454"/>
              <a:ext cx="1493949" cy="39924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spTree>
    <p:extLst>
      <p:ext uri="{BB962C8B-B14F-4D97-AF65-F5344CB8AC3E}">
        <p14:creationId xmlns:p14="http://schemas.microsoft.com/office/powerpoint/2010/main" val="8456930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282885"/>
            <a:ext cx="9601196" cy="1303867"/>
          </a:xfrm>
        </p:spPr>
        <p:txBody>
          <a:bodyPr/>
          <a:lstStyle/>
          <a:p>
            <a:r>
              <a:rPr lang="en-IN" b="1" dirty="0"/>
              <a:t>ZERO APPLIED BIAS</a:t>
            </a:r>
            <a:endParaRPr lang="en-IN" dirty="0"/>
          </a:p>
        </p:txBody>
      </p:sp>
      <p:sp>
        <p:nvSpPr>
          <p:cNvPr id="3" name="Content Placeholder 2"/>
          <p:cNvSpPr>
            <a:spLocks noGrp="1"/>
          </p:cNvSpPr>
          <p:nvPr>
            <p:ph idx="1"/>
          </p:nvPr>
        </p:nvSpPr>
        <p:spPr>
          <a:xfrm>
            <a:off x="5410201" y="1274726"/>
            <a:ext cx="5925670" cy="3318936"/>
          </a:xfrm>
        </p:spPr>
        <p:txBody>
          <a:bodyPr>
            <a:normAutofit fontScale="92500" lnSpcReduction="10000"/>
          </a:bodyPr>
          <a:lstStyle/>
          <a:p>
            <a:pPr algn="just"/>
            <a:r>
              <a:rPr lang="en-IN" dirty="0"/>
              <a:t>If we assume that no voltage is applied across the </a:t>
            </a:r>
            <a:r>
              <a:rPr lang="en-IN" dirty="0" err="1"/>
              <a:t>pn</a:t>
            </a:r>
            <a:r>
              <a:rPr lang="en-IN" dirty="0"/>
              <a:t> junction, then the junction </a:t>
            </a:r>
            <a:r>
              <a:rPr lang="en-IN" dirty="0" smtClean="0"/>
              <a:t>is in </a:t>
            </a:r>
            <a:r>
              <a:rPr lang="en-IN" b="1" dirty="0">
                <a:solidFill>
                  <a:srgbClr val="FF0000"/>
                </a:solidFill>
              </a:rPr>
              <a:t>thermal equilibrium—the Fermi energy level is constant throughout the </a:t>
            </a:r>
            <a:r>
              <a:rPr lang="en-IN" b="1" dirty="0" smtClean="0">
                <a:solidFill>
                  <a:srgbClr val="FF0000"/>
                </a:solidFill>
              </a:rPr>
              <a:t>entire system.</a:t>
            </a:r>
          </a:p>
          <a:p>
            <a:pPr algn="just"/>
            <a:r>
              <a:rPr lang="en-IN" dirty="0"/>
              <a:t>Electrons in the conduction band of the n region see a </a:t>
            </a:r>
            <a:r>
              <a:rPr lang="en-IN" b="1" dirty="0">
                <a:solidFill>
                  <a:srgbClr val="FF0000"/>
                </a:solidFill>
              </a:rPr>
              <a:t>potential barrier </a:t>
            </a:r>
            <a:r>
              <a:rPr lang="en-IN" dirty="0" smtClean="0"/>
              <a:t>in trying </a:t>
            </a:r>
            <a:r>
              <a:rPr lang="en-IN" dirty="0"/>
              <a:t>to move into the conduction band of the p region. </a:t>
            </a:r>
            <a:endParaRPr lang="en-IN" dirty="0" smtClean="0"/>
          </a:p>
          <a:p>
            <a:pPr algn="just"/>
            <a:r>
              <a:rPr lang="en-IN" dirty="0" smtClean="0"/>
              <a:t>This </a:t>
            </a:r>
            <a:r>
              <a:rPr lang="en-IN" dirty="0"/>
              <a:t>potential </a:t>
            </a:r>
            <a:r>
              <a:rPr lang="en-IN" dirty="0" smtClean="0"/>
              <a:t>barrier is </a:t>
            </a:r>
            <a:r>
              <a:rPr lang="en-IN" dirty="0"/>
              <a:t>referred to as the </a:t>
            </a:r>
            <a:r>
              <a:rPr lang="en-IN" i="1" dirty="0"/>
              <a:t>built-in potential barrier </a:t>
            </a:r>
            <a:r>
              <a:rPr lang="en-IN" dirty="0"/>
              <a:t>and is denoted by </a:t>
            </a:r>
            <a:r>
              <a:rPr lang="en-IN" i="1" dirty="0" err="1"/>
              <a:t>Vbi</a:t>
            </a:r>
            <a:r>
              <a:rPr lang="en-IN" dirty="0"/>
              <a:t>.</a:t>
            </a:r>
          </a:p>
        </p:txBody>
      </p:sp>
      <p:sp>
        <p:nvSpPr>
          <p:cNvPr id="4" name="Footer Placeholder 3"/>
          <p:cNvSpPr>
            <a:spLocks noGrp="1"/>
          </p:cNvSpPr>
          <p:nvPr>
            <p:ph type="ftr" sz="quarter" idx="11"/>
          </p:nvPr>
        </p:nvSpPr>
        <p:spPr/>
        <p:txBody>
          <a:bodyPr/>
          <a:lstStyle/>
          <a:p>
            <a:r>
              <a:rPr lang="en-IN" smtClean="0"/>
              <a:t>ELECTRONIC MATERIALS AND DEVICES       DR.M.SARANYA NAIR </a:t>
            </a:r>
            <a:endParaRPr lang="en-IN" dirty="0"/>
          </a:p>
        </p:txBody>
      </p:sp>
      <p:pic>
        <p:nvPicPr>
          <p:cNvPr id="4098" name="Picture 2" descr="semiconductor physics - Energy Band of pn junction in thermal equilibrium  (Zero bias) - Physics Stack Exchange"/>
          <p:cNvPicPr>
            <a:picLocks noChangeAspect="1" noChangeArrowheads="1"/>
          </p:cNvPicPr>
          <p:nvPr/>
        </p:nvPicPr>
        <p:blipFill rotWithShape="1">
          <a:blip r:embed="rId2">
            <a:extLst>
              <a:ext uri="{28A0092B-C50C-407E-A947-70E740481C1C}">
                <a14:useLocalDpi xmlns:a14="http://schemas.microsoft.com/office/drawing/2010/main" val="0"/>
              </a:ext>
            </a:extLst>
          </a:blip>
          <a:srcRect b="14913"/>
          <a:stretch/>
        </p:blipFill>
        <p:spPr bwMode="auto">
          <a:xfrm>
            <a:off x="1016375" y="1274726"/>
            <a:ext cx="4114800" cy="301488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1016374" y="4542789"/>
            <a:ext cx="10068967" cy="646331"/>
          </a:xfrm>
          <a:prstGeom prst="rect">
            <a:avLst/>
          </a:prstGeom>
        </p:spPr>
        <p:txBody>
          <a:bodyPr wrap="square">
            <a:spAutoFit/>
          </a:bodyPr>
          <a:lstStyle/>
          <a:p>
            <a:pPr marL="285750" indent="-285750" algn="just">
              <a:buFont typeface="Arial" panose="020B0604020202020204" pitchFamily="34" charset="0"/>
              <a:buChar char="•"/>
            </a:pPr>
            <a:r>
              <a:rPr lang="en-IN" dirty="0">
                <a:latin typeface="Times-Roman"/>
              </a:rPr>
              <a:t>This </a:t>
            </a:r>
            <a:r>
              <a:rPr lang="en-IN" dirty="0" smtClean="0">
                <a:latin typeface="Times-Roman"/>
              </a:rPr>
              <a:t>potential difference </a:t>
            </a:r>
            <a:r>
              <a:rPr lang="en-IN" dirty="0">
                <a:latin typeface="Times-Roman"/>
              </a:rPr>
              <a:t>across the junction cannot be measured with a voltmeter </a:t>
            </a:r>
            <a:r>
              <a:rPr lang="en-IN" dirty="0" smtClean="0">
                <a:latin typeface="Times-Roman"/>
              </a:rPr>
              <a:t>because new </a:t>
            </a:r>
            <a:r>
              <a:rPr lang="en-IN" dirty="0">
                <a:latin typeface="Times-Roman"/>
              </a:rPr>
              <a:t>potential barriers will be formed between the probes and the semiconductor</a:t>
            </a:r>
            <a:endParaRPr lang="en-IN" dirty="0"/>
          </a:p>
        </p:txBody>
      </p:sp>
    </p:spTree>
    <p:extLst>
      <p:ext uri="{BB962C8B-B14F-4D97-AF65-F5344CB8AC3E}">
        <p14:creationId xmlns:p14="http://schemas.microsoft.com/office/powerpoint/2010/main" val="6107134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3" name="Picture 2" descr="semiconductor physics - Energy Band of pn junction in thermal equilibrium  (Zero bias) - Physics Stack Exchange"/>
          <p:cNvPicPr>
            <a:picLocks noChangeAspect="1" noChangeArrowheads="1"/>
          </p:cNvPicPr>
          <p:nvPr/>
        </p:nvPicPr>
        <p:blipFill rotWithShape="1">
          <a:blip r:embed="rId2">
            <a:extLst>
              <a:ext uri="{28A0092B-C50C-407E-A947-70E740481C1C}">
                <a14:useLocalDpi xmlns:a14="http://schemas.microsoft.com/office/drawing/2010/main" val="0"/>
              </a:ext>
            </a:extLst>
          </a:blip>
          <a:srcRect b="14913"/>
          <a:stretch/>
        </p:blipFill>
        <p:spPr bwMode="auto">
          <a:xfrm>
            <a:off x="144234" y="149310"/>
            <a:ext cx="4114800" cy="301488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6826395" y="750214"/>
            <a:ext cx="2078149" cy="545030"/>
          </a:xfrm>
          <a:prstGeom prst="rect">
            <a:avLst/>
          </a:prstGeom>
        </p:spPr>
      </p:pic>
      <p:pic>
        <p:nvPicPr>
          <p:cNvPr id="5" name="Picture 4"/>
          <p:cNvPicPr>
            <a:picLocks noChangeAspect="1"/>
          </p:cNvPicPr>
          <p:nvPr/>
        </p:nvPicPr>
        <p:blipFill>
          <a:blip r:embed="rId4"/>
          <a:stretch>
            <a:fillRect/>
          </a:stretch>
        </p:blipFill>
        <p:spPr>
          <a:xfrm>
            <a:off x="4480266" y="1470378"/>
            <a:ext cx="3200694" cy="938576"/>
          </a:xfrm>
          <a:prstGeom prst="rect">
            <a:avLst/>
          </a:prstGeom>
        </p:spPr>
      </p:pic>
      <p:sp>
        <p:nvSpPr>
          <p:cNvPr id="7" name="Rectangle 6"/>
          <p:cNvSpPr/>
          <p:nvPr/>
        </p:nvSpPr>
        <p:spPr>
          <a:xfrm>
            <a:off x="4406450" y="2519323"/>
            <a:ext cx="6918041" cy="923330"/>
          </a:xfrm>
          <a:prstGeom prst="rect">
            <a:avLst/>
          </a:prstGeom>
        </p:spPr>
        <p:txBody>
          <a:bodyPr wrap="square">
            <a:spAutoFit/>
          </a:bodyPr>
          <a:lstStyle/>
          <a:p>
            <a:pPr algn="just"/>
            <a:r>
              <a:rPr lang="en-IN" dirty="0">
                <a:latin typeface="Times-Roman"/>
              </a:rPr>
              <a:t>We may derive another form of the equations for the thermal-equilibrium </a:t>
            </a:r>
            <a:r>
              <a:rPr lang="en-IN" dirty="0" smtClean="0">
                <a:latin typeface="Times-Roman"/>
              </a:rPr>
              <a:t>concentrations of </a:t>
            </a:r>
            <a:r>
              <a:rPr lang="en-IN" dirty="0">
                <a:latin typeface="Times-Roman"/>
              </a:rPr>
              <a:t>electrons and holes. If we add and subtract an intrinsic Fermi energy</a:t>
            </a:r>
            <a:endParaRPr lang="en-IN" dirty="0"/>
          </a:p>
        </p:txBody>
      </p:sp>
      <p:pic>
        <p:nvPicPr>
          <p:cNvPr id="8" name="Picture 7"/>
          <p:cNvPicPr>
            <a:picLocks noChangeAspect="1"/>
          </p:cNvPicPr>
          <p:nvPr/>
        </p:nvPicPr>
        <p:blipFill>
          <a:blip r:embed="rId5"/>
          <a:stretch>
            <a:fillRect/>
          </a:stretch>
        </p:blipFill>
        <p:spPr>
          <a:xfrm>
            <a:off x="1295401" y="3587476"/>
            <a:ext cx="3994051" cy="799589"/>
          </a:xfrm>
          <a:prstGeom prst="rect">
            <a:avLst/>
          </a:prstGeom>
        </p:spPr>
      </p:pic>
      <p:pic>
        <p:nvPicPr>
          <p:cNvPr id="9" name="Picture 8"/>
          <p:cNvPicPr>
            <a:picLocks noChangeAspect="1"/>
          </p:cNvPicPr>
          <p:nvPr/>
        </p:nvPicPr>
        <p:blipFill>
          <a:blip r:embed="rId6"/>
          <a:stretch>
            <a:fillRect/>
          </a:stretch>
        </p:blipFill>
        <p:spPr>
          <a:xfrm>
            <a:off x="1295400" y="4538681"/>
            <a:ext cx="3994051" cy="758632"/>
          </a:xfrm>
          <a:prstGeom prst="rect">
            <a:avLst/>
          </a:prstGeom>
        </p:spPr>
      </p:pic>
      <p:pic>
        <p:nvPicPr>
          <p:cNvPr id="10" name="Picture 9"/>
          <p:cNvPicPr>
            <a:picLocks noChangeAspect="1"/>
          </p:cNvPicPr>
          <p:nvPr/>
        </p:nvPicPr>
        <p:blipFill>
          <a:blip r:embed="rId7"/>
          <a:stretch>
            <a:fillRect/>
          </a:stretch>
        </p:blipFill>
        <p:spPr>
          <a:xfrm>
            <a:off x="6110151" y="3576345"/>
            <a:ext cx="2491150" cy="736566"/>
          </a:xfrm>
          <a:prstGeom prst="rect">
            <a:avLst/>
          </a:prstGeom>
        </p:spPr>
      </p:pic>
      <p:pic>
        <p:nvPicPr>
          <p:cNvPr id="11" name="Picture 10"/>
          <p:cNvPicPr>
            <a:picLocks noChangeAspect="1"/>
          </p:cNvPicPr>
          <p:nvPr/>
        </p:nvPicPr>
        <p:blipFill>
          <a:blip r:embed="rId8"/>
          <a:stretch>
            <a:fillRect/>
          </a:stretch>
        </p:blipFill>
        <p:spPr>
          <a:xfrm>
            <a:off x="5567902" y="4514867"/>
            <a:ext cx="2549156" cy="832514"/>
          </a:xfrm>
          <a:prstGeom prst="rect">
            <a:avLst/>
          </a:prstGeom>
        </p:spPr>
      </p:pic>
      <p:pic>
        <p:nvPicPr>
          <p:cNvPr id="12" name="Picture 11"/>
          <p:cNvPicPr>
            <a:picLocks noChangeAspect="1"/>
          </p:cNvPicPr>
          <p:nvPr/>
        </p:nvPicPr>
        <p:blipFill>
          <a:blip r:embed="rId9"/>
          <a:stretch>
            <a:fillRect/>
          </a:stretch>
        </p:blipFill>
        <p:spPr>
          <a:xfrm>
            <a:off x="8395509" y="4495396"/>
            <a:ext cx="2760171" cy="851985"/>
          </a:xfrm>
          <a:prstGeom prst="rect">
            <a:avLst/>
          </a:prstGeom>
        </p:spPr>
      </p:pic>
    </p:spTree>
    <p:extLst>
      <p:ext uri="{BB962C8B-B14F-4D97-AF65-F5344CB8AC3E}">
        <p14:creationId xmlns:p14="http://schemas.microsoft.com/office/powerpoint/2010/main" val="19455070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pic>
        <p:nvPicPr>
          <p:cNvPr id="6" name="Picture 5" descr="semiconductor physics - Energy Band of pn junction in thermal equilibrium  (Zero bias) - Physics Stack Exchange"/>
          <p:cNvPicPr>
            <a:picLocks noChangeAspect="1" noChangeArrowheads="1"/>
          </p:cNvPicPr>
          <p:nvPr/>
        </p:nvPicPr>
        <p:blipFill rotWithShape="1">
          <a:blip r:embed="rId2">
            <a:extLst>
              <a:ext uri="{28A0092B-C50C-407E-A947-70E740481C1C}">
                <a14:useLocalDpi xmlns:a14="http://schemas.microsoft.com/office/drawing/2010/main" val="0"/>
              </a:ext>
            </a:extLst>
          </a:blip>
          <a:srcRect b="14913"/>
          <a:stretch/>
        </p:blipFill>
        <p:spPr bwMode="auto">
          <a:xfrm>
            <a:off x="144234" y="149310"/>
            <a:ext cx="4114800" cy="301488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690730" y="1090976"/>
            <a:ext cx="2534576" cy="899287"/>
          </a:xfrm>
          <a:prstGeom prst="rect">
            <a:avLst/>
          </a:prstGeom>
        </p:spPr>
      </p:pic>
      <p:pic>
        <p:nvPicPr>
          <p:cNvPr id="8" name="Picture 7"/>
          <p:cNvPicPr>
            <a:picLocks noChangeAspect="1"/>
          </p:cNvPicPr>
          <p:nvPr/>
        </p:nvPicPr>
        <p:blipFill>
          <a:blip r:embed="rId4"/>
          <a:stretch>
            <a:fillRect/>
          </a:stretch>
        </p:blipFill>
        <p:spPr>
          <a:xfrm>
            <a:off x="7770193" y="792801"/>
            <a:ext cx="2175665" cy="747819"/>
          </a:xfrm>
          <a:prstGeom prst="rect">
            <a:avLst/>
          </a:prstGeom>
        </p:spPr>
      </p:pic>
      <p:pic>
        <p:nvPicPr>
          <p:cNvPr id="9" name="Picture 8"/>
          <p:cNvPicPr>
            <a:picLocks noChangeAspect="1"/>
          </p:cNvPicPr>
          <p:nvPr/>
        </p:nvPicPr>
        <p:blipFill>
          <a:blip r:embed="rId5"/>
          <a:stretch>
            <a:fillRect/>
          </a:stretch>
        </p:blipFill>
        <p:spPr>
          <a:xfrm>
            <a:off x="7770193" y="1794315"/>
            <a:ext cx="2175665" cy="759881"/>
          </a:xfrm>
          <a:prstGeom prst="rect">
            <a:avLst/>
          </a:prstGeom>
        </p:spPr>
      </p:pic>
      <p:pic>
        <p:nvPicPr>
          <p:cNvPr id="10" name="Picture 9"/>
          <p:cNvPicPr>
            <a:picLocks noChangeAspect="1"/>
          </p:cNvPicPr>
          <p:nvPr/>
        </p:nvPicPr>
        <p:blipFill>
          <a:blip r:embed="rId6"/>
          <a:stretch>
            <a:fillRect/>
          </a:stretch>
        </p:blipFill>
        <p:spPr>
          <a:xfrm>
            <a:off x="4850746" y="3164196"/>
            <a:ext cx="5095112" cy="1419668"/>
          </a:xfrm>
          <a:prstGeom prst="rect">
            <a:avLst/>
          </a:prstGeom>
        </p:spPr>
      </p:pic>
    </p:spTree>
    <p:extLst>
      <p:ext uri="{BB962C8B-B14F-4D97-AF65-F5344CB8AC3E}">
        <p14:creationId xmlns:p14="http://schemas.microsoft.com/office/powerpoint/2010/main" val="23590739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smtClean="0"/>
              <a:t>ELECTRONIC MATERIALS AND DEVICES       DR.M.SARANYA NAIR </a:t>
            </a:r>
            <a:endParaRPr lang="en-IN"/>
          </a:p>
        </p:txBody>
      </p:sp>
      <p:sp>
        <p:nvSpPr>
          <p:cNvPr id="5" name="Rectangle 4"/>
          <p:cNvSpPr/>
          <p:nvPr/>
        </p:nvSpPr>
        <p:spPr>
          <a:xfrm>
            <a:off x="819955" y="748137"/>
            <a:ext cx="10281634" cy="738664"/>
          </a:xfrm>
          <a:prstGeom prst="rect">
            <a:avLst/>
          </a:prstGeom>
        </p:spPr>
        <p:txBody>
          <a:bodyPr wrap="square">
            <a:spAutoFit/>
          </a:bodyPr>
          <a:lstStyle/>
          <a:p>
            <a:pPr algn="just"/>
            <a:r>
              <a:rPr lang="en-IN" dirty="0">
                <a:latin typeface="Times-Roman"/>
              </a:rPr>
              <a:t>Calculate the built-in potential barrier in a </a:t>
            </a:r>
            <a:r>
              <a:rPr lang="en-IN" dirty="0" err="1">
                <a:latin typeface="Times-Roman"/>
              </a:rPr>
              <a:t>pn</a:t>
            </a:r>
            <a:r>
              <a:rPr lang="en-IN" dirty="0">
                <a:latin typeface="Times-Roman"/>
              </a:rPr>
              <a:t> junction. </a:t>
            </a:r>
            <a:r>
              <a:rPr lang="en-IN" dirty="0" smtClean="0">
                <a:latin typeface="Times-Roman"/>
              </a:rPr>
              <a:t>Consider </a:t>
            </a:r>
            <a:r>
              <a:rPr lang="en-IN" dirty="0">
                <a:latin typeface="Times-Roman"/>
              </a:rPr>
              <a:t>a silicon </a:t>
            </a:r>
            <a:r>
              <a:rPr lang="en-IN" dirty="0" err="1">
                <a:latin typeface="Times-Roman"/>
              </a:rPr>
              <a:t>pn</a:t>
            </a:r>
            <a:r>
              <a:rPr lang="en-IN" dirty="0">
                <a:latin typeface="Times-Roman"/>
              </a:rPr>
              <a:t> junction at </a:t>
            </a:r>
            <a:r>
              <a:rPr lang="en-IN" i="1" dirty="0">
                <a:latin typeface="Times-Italic"/>
              </a:rPr>
              <a:t>T </a:t>
            </a:r>
            <a:r>
              <a:rPr lang="en-IN" i="1" dirty="0" smtClean="0">
                <a:latin typeface="Times-Italic"/>
              </a:rPr>
              <a:t>=</a:t>
            </a:r>
            <a:r>
              <a:rPr lang="en-IN" dirty="0" smtClean="0">
                <a:latin typeface="MathematicalPi-One"/>
              </a:rPr>
              <a:t> </a:t>
            </a:r>
            <a:r>
              <a:rPr lang="en-IN" dirty="0">
                <a:latin typeface="Times-Roman"/>
              </a:rPr>
              <a:t>300 K with doping concentrations of </a:t>
            </a:r>
            <a:r>
              <a:rPr lang="en-IN" sz="2400" i="1" dirty="0">
                <a:latin typeface="Times-Italic"/>
              </a:rPr>
              <a:t>Na </a:t>
            </a:r>
            <a:r>
              <a:rPr lang="en-IN" sz="2400" i="1" dirty="0" smtClean="0">
                <a:latin typeface="Times-Italic"/>
              </a:rPr>
              <a:t>= </a:t>
            </a:r>
            <a:r>
              <a:rPr lang="en-IN" sz="2400" dirty="0" smtClean="0">
                <a:latin typeface="Times-Roman"/>
              </a:rPr>
              <a:t>2 x</a:t>
            </a:r>
            <a:r>
              <a:rPr lang="en-IN" sz="2400" dirty="0" smtClean="0">
                <a:latin typeface="MathematicalPi-One"/>
              </a:rPr>
              <a:t> </a:t>
            </a:r>
            <a:r>
              <a:rPr lang="en-IN" sz="2400" dirty="0">
                <a:latin typeface="Times-Roman"/>
              </a:rPr>
              <a:t>10</a:t>
            </a:r>
            <a:r>
              <a:rPr lang="en-IN" sz="2400" baseline="30000" dirty="0">
                <a:latin typeface="Times-Roman"/>
              </a:rPr>
              <a:t>17</a:t>
            </a:r>
            <a:r>
              <a:rPr lang="en-IN" sz="2400" dirty="0">
                <a:latin typeface="Times-Roman"/>
              </a:rPr>
              <a:t> /</a:t>
            </a:r>
            <a:r>
              <a:rPr lang="en-IN" sz="2400" dirty="0" smtClean="0">
                <a:latin typeface="Times-Roman"/>
              </a:rPr>
              <a:t>cm</a:t>
            </a:r>
            <a:r>
              <a:rPr lang="en-IN" sz="2400" baseline="30000" dirty="0" smtClean="0">
                <a:latin typeface="Times-Roman"/>
              </a:rPr>
              <a:t>3</a:t>
            </a:r>
            <a:r>
              <a:rPr lang="en-IN" sz="2400" dirty="0" smtClean="0">
                <a:latin typeface="Times-Roman"/>
              </a:rPr>
              <a:t> </a:t>
            </a:r>
            <a:r>
              <a:rPr lang="en-IN" sz="2400" dirty="0">
                <a:latin typeface="Times-Roman"/>
              </a:rPr>
              <a:t>and </a:t>
            </a:r>
            <a:r>
              <a:rPr lang="en-IN" sz="2400" i="1" dirty="0" err="1">
                <a:latin typeface="Times-Italic"/>
              </a:rPr>
              <a:t>Nd</a:t>
            </a:r>
            <a:r>
              <a:rPr lang="en-IN" sz="2400" i="1" dirty="0">
                <a:latin typeface="Times-Italic"/>
              </a:rPr>
              <a:t> </a:t>
            </a:r>
            <a:r>
              <a:rPr lang="en-IN" sz="2400" i="1" dirty="0" smtClean="0">
                <a:latin typeface="Times-Italic"/>
              </a:rPr>
              <a:t>=</a:t>
            </a:r>
            <a:r>
              <a:rPr lang="en-IN" sz="2400" dirty="0" smtClean="0">
                <a:latin typeface="MathematicalPi-One"/>
              </a:rPr>
              <a:t> </a:t>
            </a:r>
            <a:r>
              <a:rPr lang="en-IN" sz="2400" dirty="0">
                <a:latin typeface="Times-Roman"/>
              </a:rPr>
              <a:t>10</a:t>
            </a:r>
            <a:r>
              <a:rPr lang="en-IN" sz="2400" baseline="30000" dirty="0">
                <a:latin typeface="Times-Roman"/>
              </a:rPr>
              <a:t>15</a:t>
            </a:r>
            <a:r>
              <a:rPr lang="en-IN" sz="2400" dirty="0">
                <a:latin typeface="Times-Roman"/>
              </a:rPr>
              <a:t> </a:t>
            </a:r>
            <a:r>
              <a:rPr lang="en-IN" sz="2400" dirty="0" smtClean="0">
                <a:latin typeface="Times-Roman"/>
              </a:rPr>
              <a:t>/cm</a:t>
            </a:r>
            <a:r>
              <a:rPr lang="en-IN" sz="2400" baseline="30000" dirty="0" smtClean="0">
                <a:latin typeface="Times-Roman"/>
              </a:rPr>
              <a:t>3</a:t>
            </a:r>
            <a:r>
              <a:rPr lang="en-IN" sz="2400" dirty="0" smtClean="0">
                <a:latin typeface="Times-Roman"/>
              </a:rPr>
              <a:t>. (Ans:0.713)</a:t>
            </a:r>
            <a:endParaRPr lang="en-IN" sz="2400" dirty="0"/>
          </a:p>
        </p:txBody>
      </p:sp>
      <p:pic>
        <p:nvPicPr>
          <p:cNvPr id="6" name="Picture 5"/>
          <p:cNvPicPr>
            <a:picLocks noChangeAspect="1"/>
          </p:cNvPicPr>
          <p:nvPr/>
        </p:nvPicPr>
        <p:blipFill>
          <a:blip r:embed="rId2"/>
          <a:stretch>
            <a:fillRect/>
          </a:stretch>
        </p:blipFill>
        <p:spPr>
          <a:xfrm>
            <a:off x="7497372" y="1486801"/>
            <a:ext cx="3300671" cy="919677"/>
          </a:xfrm>
          <a:prstGeom prst="rect">
            <a:avLst/>
          </a:prstGeom>
        </p:spPr>
      </p:pic>
      <p:pic>
        <p:nvPicPr>
          <p:cNvPr id="7" name="Picture 6"/>
          <p:cNvPicPr>
            <a:picLocks noChangeAspect="1"/>
          </p:cNvPicPr>
          <p:nvPr/>
        </p:nvPicPr>
        <p:blipFill>
          <a:blip r:embed="rId3"/>
          <a:stretch>
            <a:fillRect/>
          </a:stretch>
        </p:blipFill>
        <p:spPr>
          <a:xfrm>
            <a:off x="7497371" y="2578764"/>
            <a:ext cx="3300671" cy="1272576"/>
          </a:xfrm>
          <a:prstGeom prst="rect">
            <a:avLst/>
          </a:prstGeom>
        </p:spPr>
      </p:pic>
    </p:spTree>
    <p:extLst>
      <p:ext uri="{BB962C8B-B14F-4D97-AF65-F5344CB8AC3E}">
        <p14:creationId xmlns:p14="http://schemas.microsoft.com/office/powerpoint/2010/main" val="51736088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15883</TotalTime>
  <Words>2068</Words>
  <Application>Microsoft Office PowerPoint</Application>
  <PresentationFormat>Widescreen</PresentationFormat>
  <Paragraphs>143</Paragraphs>
  <Slides>35</Slides>
  <Notes>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8" baseType="lpstr">
      <vt:lpstr>-apple-system</vt:lpstr>
      <vt:lpstr>Arial</vt:lpstr>
      <vt:lpstr>Calibri</vt:lpstr>
      <vt:lpstr>Garamond</vt:lpstr>
      <vt:lpstr>MathematicalPi-One</vt:lpstr>
      <vt:lpstr>MathematicalPi-Three</vt:lpstr>
      <vt:lpstr>MTSY</vt:lpstr>
      <vt:lpstr>Shruti</vt:lpstr>
      <vt:lpstr>Times New Roman</vt:lpstr>
      <vt:lpstr>Times-Italic</vt:lpstr>
      <vt:lpstr>Times-Roman</vt:lpstr>
      <vt:lpstr>Organic</vt:lpstr>
      <vt:lpstr>Bitmap Image</vt:lpstr>
      <vt:lpstr>ELECTRONIC MATERIALS AND DEVICES</vt:lpstr>
      <vt:lpstr>ELECTRONIC MATERIALS AND DEVICES</vt:lpstr>
      <vt:lpstr>PN JUNCTION </vt:lpstr>
      <vt:lpstr>BASIC STRUCTURE OF THE pn JUNCTION</vt:lpstr>
      <vt:lpstr>PowerPoint Presentation</vt:lpstr>
      <vt:lpstr>ZERO APPLIED BIAS</vt:lpstr>
      <vt:lpstr>PowerPoint Presentation</vt:lpstr>
      <vt:lpstr>PowerPoint Presentation</vt:lpstr>
      <vt:lpstr>PowerPoint Presentation</vt:lpstr>
      <vt:lpstr>PowerPoint Presentation</vt:lpstr>
      <vt:lpstr>PowerPoint Presentation</vt:lpstr>
      <vt:lpstr>Space Charge Width</vt:lpstr>
      <vt:lpstr>REVERSE APPLIED BIAS</vt:lpstr>
      <vt:lpstr>Space Charge Width and Electric Field</vt:lpstr>
      <vt:lpstr>PowerPoint Presentation</vt:lpstr>
      <vt:lpstr>PowerPoint Presentation</vt:lpstr>
      <vt:lpstr>FORWARD APPLIED BIAS</vt:lpstr>
      <vt:lpstr>FORWARD APPLIED BIAS</vt:lpstr>
      <vt:lpstr>Ideal Current–Voltage Relationship</vt:lpstr>
      <vt:lpstr>Ideal Current–Voltage Relationship</vt:lpstr>
      <vt:lpstr>Ideal pn Junction Current</vt:lpstr>
      <vt:lpstr>PowerPoint Presentation</vt:lpstr>
      <vt:lpstr>PowerPoint Presentation</vt:lpstr>
      <vt:lpstr>PowerPoint Presentation</vt:lpstr>
      <vt:lpstr>PowerPoint Presentation</vt:lpstr>
      <vt:lpstr>PowerPoint Presentation</vt:lpstr>
      <vt:lpstr>Junction Capacitance </vt:lpstr>
      <vt:lpstr>PowerPoint Presentation</vt:lpstr>
      <vt:lpstr>PowerPoint Presentation</vt:lpstr>
      <vt:lpstr>One-Sided Junctions</vt:lpstr>
      <vt:lpstr>PowerPoint Presentation</vt:lpstr>
      <vt:lpstr>JUNCTION BREAKDOWN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MATERIALS AND DEVICES</dc:title>
  <dc:creator>HP</dc:creator>
  <cp:lastModifiedBy>HP</cp:lastModifiedBy>
  <cp:revision>214</cp:revision>
  <dcterms:created xsi:type="dcterms:W3CDTF">2022-02-09T19:41:17Z</dcterms:created>
  <dcterms:modified xsi:type="dcterms:W3CDTF">2023-06-16T01:22:46Z</dcterms:modified>
</cp:coreProperties>
</file>